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0" r:id="rId2"/>
    <p:sldId id="289" r:id="rId3"/>
    <p:sldId id="288" r:id="rId4"/>
    <p:sldId id="271" r:id="rId5"/>
    <p:sldId id="273" r:id="rId6"/>
    <p:sldId id="276" r:id="rId7"/>
    <p:sldId id="284" r:id="rId8"/>
    <p:sldId id="285" r:id="rId9"/>
    <p:sldId id="286" r:id="rId10"/>
    <p:sldId id="278" r:id="rId11"/>
    <p:sldId id="279" r:id="rId12"/>
    <p:sldId id="281" r:id="rId13"/>
    <p:sldId id="280" r:id="rId14"/>
    <p:sldId id="287" r:id="rId15"/>
    <p:sldId id="28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116B35B-0832-4CA3-AD4B-D0A9C0FFCE0A}" type="datetimeFigureOut">
              <a:rPr lang="en-US" smtClean="0"/>
              <a:t>7/6/2012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20F4B3-E87C-4061-8E78-24869B25E1F5}" type="slidenum">
              <a:rPr lang="en-US" smtClean="0"/>
              <a:t>‹#›</a:t>
            </a:fld>
            <a:endParaRPr lang="en-US"/>
          </a:p>
        </p:txBody>
      </p:sp>
    </p:spTree>
    <p:extLst>
      <p:ext uri="{BB962C8B-B14F-4D97-AF65-F5344CB8AC3E}">
        <p14:creationId xmlns:p14="http://schemas.microsoft.com/office/powerpoint/2010/main" val="204080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5C6A9C0-306B-4776-8F97-13005FDBF2BC}" type="datetimeFigureOut">
              <a:rPr lang="en-US" smtClean="0"/>
              <a:t>7/6/2012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92BED2D-294E-447E-9EA5-1B58CD20D2B7}" type="slidenum">
              <a:rPr lang="en-US" smtClean="0"/>
              <a:t>‹#›</a:t>
            </a:fld>
            <a:endParaRPr lang="en-US"/>
          </a:p>
        </p:txBody>
      </p:sp>
    </p:spTree>
    <p:extLst>
      <p:ext uri="{BB962C8B-B14F-4D97-AF65-F5344CB8AC3E}">
        <p14:creationId xmlns:p14="http://schemas.microsoft.com/office/powerpoint/2010/main" val="16241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57C5D3-872D-42CB-84C8-858CCE3CF8E1}" type="datetime1">
              <a:rPr lang="en-US" smtClean="0"/>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FC579-DF4F-44B3-A5E0-F161F3D261FD}" type="datetime1">
              <a:rPr lang="en-US" smtClean="0"/>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A78C3-D2A2-4F1F-ACB9-AA01C1095E50}" type="datetime1">
              <a:rPr lang="en-US" smtClean="0"/>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81F0C-B074-47E8-9492-C4D948DC9A3E}" type="datetime1">
              <a:rPr lang="en-US" smtClean="0"/>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66500-F466-4AB7-9EED-7E6C56E176B3}" type="datetime1">
              <a:rPr lang="en-US" smtClean="0"/>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B2BBFB-B8CF-442B-9299-08F174B6087D}" type="datetime1">
              <a:rPr lang="en-US" smtClean="0"/>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174EC-FEF1-4625-906A-CB0B2850FD99}" type="datetime1">
              <a:rPr lang="en-US" smtClean="0"/>
              <a:t>7/6/2012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7D65-DB91-465E-8824-F345D852A907}" type="datetime1">
              <a:rPr lang="en-US" smtClean="0"/>
              <a:t>7/6/2012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B8066-C4DD-4037-B4A3-EFA371079B47}" type="datetime1">
              <a:rPr lang="en-US" smtClean="0"/>
              <a:t>7/6/2012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65B25-C75A-428F-82F9-B8FFACB1935C}" type="datetime1">
              <a:rPr lang="en-US" smtClean="0"/>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9DF0A-75A9-4799-A519-1C69A16BEEAF}" type="datetime1">
              <a:rPr lang="en-US" smtClean="0"/>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C5672-A571-4EBD-91BA-EF19810A8BF6}" type="datetime1">
              <a:rPr lang="en-US" smtClean="0"/>
              <a:t>7/6/2012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65768"/>
            <a:ext cx="7315200" cy="4906431"/>
          </a:xfrm>
        </p:spPr>
        <p:txBody>
          <a:bodyPr>
            <a:normAutofit/>
          </a:bodyPr>
          <a:lstStyle/>
          <a:p>
            <a:r>
              <a:rPr lang="el-GR" dirty="0" smtClean="0"/>
              <a:t>Νομικό πλαίσιο</a:t>
            </a:r>
          </a:p>
          <a:p>
            <a:r>
              <a:rPr lang="el-GR" dirty="0" smtClean="0"/>
              <a:t>Ενημερωτικό δελτίο</a:t>
            </a:r>
          </a:p>
          <a:p>
            <a:r>
              <a:rPr lang="el-GR" dirty="0" smtClean="0"/>
              <a:t>Εκθέσεις </a:t>
            </a:r>
          </a:p>
          <a:p>
            <a:r>
              <a:rPr lang="el-GR" dirty="0" smtClean="0"/>
              <a:t>Βασικές πληροφορίες για τους επενδυτές</a:t>
            </a:r>
          </a:p>
          <a:p>
            <a:r>
              <a:rPr lang="el-GR" dirty="0" smtClean="0"/>
              <a:t>Ανακοινώσεις/Διαφημίσεις ΟΣΕΚΑ</a:t>
            </a:r>
            <a:endParaRPr lang="en-US" dirty="0"/>
          </a:p>
        </p:txBody>
      </p:sp>
      <p:sp>
        <p:nvSpPr>
          <p:cNvPr id="2" name="Title 1"/>
          <p:cNvSpPr>
            <a:spLocks noGrp="1"/>
          </p:cNvSpPr>
          <p:nvPr>
            <p:ph type="title"/>
          </p:nvPr>
        </p:nvSpPr>
        <p:spPr>
          <a:xfrm>
            <a:off x="990600" y="304800"/>
            <a:ext cx="5029200" cy="762000"/>
          </a:xfrm>
        </p:spPr>
        <p:txBody>
          <a:bodyPr>
            <a:normAutofit fontScale="90000"/>
          </a:bodyPr>
          <a:lstStyle/>
          <a:p>
            <a:r>
              <a:rPr lang="en-US" sz="2400" dirty="0" smtClean="0"/>
              <a:t/>
            </a:r>
            <a:br>
              <a:rPr lang="en-US" sz="2400" dirty="0" smtClean="0"/>
            </a:br>
            <a:r>
              <a:rPr lang="en-US" sz="2400" dirty="0"/>
              <a:t/>
            </a:r>
            <a:br>
              <a:rPr lang="en-US" sz="2400" dirty="0"/>
            </a:br>
            <a:r>
              <a:rPr lang="el-GR" sz="3100" b="1" dirty="0" smtClean="0"/>
              <a:t>Πληροφορίες προς τους Επενδυτές</a:t>
            </a:r>
            <a:r>
              <a:rPr lang="en-US" sz="3100" b="1" dirty="0"/>
              <a:t> </a:t>
            </a:r>
            <a:r>
              <a:rPr lang="en-US" sz="3100" b="1" dirty="0" smtClean="0"/>
              <a:t>- </a:t>
            </a:r>
            <a:r>
              <a:rPr lang="el-GR" sz="3100" b="1" dirty="0" smtClean="0"/>
              <a:t>Εισαγωγή</a:t>
            </a:r>
            <a:r>
              <a:rPr lang="en-US" sz="2400" dirty="0"/>
              <a:t/>
            </a:r>
            <a:br>
              <a:rPr lang="en-US" sz="2400" dirty="0"/>
            </a:br>
            <a:r>
              <a:rPr lang="en-US" sz="2400" dirty="0"/>
              <a:t/>
            </a:r>
            <a:br>
              <a:rPr lang="en-US" sz="2400" dirty="0"/>
            </a:br>
            <a:endParaRPr lang="en-US" sz="2400"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278323" y="252274"/>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543961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391400" cy="4800599"/>
          </a:xfrm>
        </p:spPr>
        <p:txBody>
          <a:bodyPr>
            <a:normAutofit/>
          </a:bodyPr>
          <a:lstStyle/>
          <a:p>
            <a:r>
              <a:rPr lang="el-GR" sz="2400" b="1" dirty="0"/>
              <a:t>καθαρή αξία </a:t>
            </a:r>
            <a:r>
              <a:rPr lang="el-GR" sz="2400" dirty="0"/>
              <a:t>του ενεργητικού του ΟΣΕΚΑ</a:t>
            </a:r>
          </a:p>
          <a:p>
            <a:r>
              <a:rPr lang="el-GR" sz="2400" dirty="0"/>
              <a:t> ο </a:t>
            </a:r>
            <a:r>
              <a:rPr lang="el-GR" sz="2400" b="1" dirty="0"/>
              <a:t>αριθμός</a:t>
            </a:r>
            <a:r>
              <a:rPr lang="el-GR" sz="2400" dirty="0"/>
              <a:t> των κυκλοφορούντων </a:t>
            </a:r>
            <a:r>
              <a:rPr lang="el-GR" sz="2400" b="1" dirty="0"/>
              <a:t>μεριδίων</a:t>
            </a:r>
            <a:r>
              <a:rPr lang="el-GR" sz="2400" dirty="0"/>
              <a:t> του</a:t>
            </a:r>
          </a:p>
          <a:p>
            <a:r>
              <a:rPr lang="el-GR" sz="2400" dirty="0"/>
              <a:t>η </a:t>
            </a:r>
            <a:r>
              <a:rPr lang="el-GR" sz="2400" b="1" dirty="0"/>
              <a:t>καθαρή αξία </a:t>
            </a:r>
            <a:r>
              <a:rPr lang="el-GR" sz="2400" dirty="0"/>
              <a:t>και η </a:t>
            </a:r>
            <a:r>
              <a:rPr lang="el-GR" sz="2400" b="1" dirty="0"/>
              <a:t>τιμή διάθεσης και εξαγοράς</a:t>
            </a:r>
            <a:r>
              <a:rPr lang="el-GR" sz="2400" dirty="0"/>
              <a:t> ή εξόφλησης των μεριδίων του</a:t>
            </a:r>
          </a:p>
          <a:p>
            <a:pPr marL="0" indent="0">
              <a:buNone/>
            </a:pPr>
            <a:r>
              <a:rPr lang="el-GR" sz="2400" dirty="0"/>
              <a:t>	(υπολογίζονται κάθε </a:t>
            </a:r>
            <a:r>
              <a:rPr lang="el-GR" sz="2400" dirty="0" smtClean="0"/>
              <a:t>	εργάσιμη μέρα και </a:t>
            </a:r>
            <a:r>
              <a:rPr lang="en-US" sz="2400" dirty="0" smtClean="0"/>
              <a:t>	</a:t>
            </a:r>
            <a:r>
              <a:rPr lang="el-GR" sz="2400" dirty="0" smtClean="0"/>
              <a:t>δημοσιεύονται τη μεθεπόμενη εργάσιμη ημέρα</a:t>
            </a:r>
            <a:r>
              <a:rPr lang="el-GR" sz="2400" dirty="0"/>
              <a:t>, </a:t>
            </a:r>
            <a:r>
              <a:rPr lang="en-US" sz="2400" dirty="0" smtClean="0"/>
              <a:t>	</a:t>
            </a:r>
            <a:r>
              <a:rPr lang="el-GR" sz="2400" dirty="0" smtClean="0"/>
              <a:t>σε δύο τουλάχιστον ημερήσιες εφημερίδες </a:t>
            </a:r>
            <a:r>
              <a:rPr lang="en-US" sz="2400" dirty="0" smtClean="0"/>
              <a:t>	</a:t>
            </a:r>
            <a:r>
              <a:rPr lang="el-GR" sz="2400" dirty="0" smtClean="0"/>
              <a:t>παγκύπριας κυκλοφορίας</a:t>
            </a:r>
            <a:r>
              <a:rPr lang="el-GR" sz="2400" dirty="0"/>
              <a:t>)</a:t>
            </a:r>
            <a:endParaRPr lang="en-US" sz="2400" dirty="0"/>
          </a:p>
          <a:p>
            <a:endParaRPr lang="el-GR" dirty="0"/>
          </a:p>
          <a:p>
            <a:endParaRPr lang="en-US" dirty="0"/>
          </a:p>
          <a:p>
            <a:endParaRPr lang="en-US" dirty="0"/>
          </a:p>
          <a:p>
            <a:pPr marL="0" indent="0">
              <a:buNone/>
            </a:pPr>
            <a:endParaRPr lang="en-US" dirty="0"/>
          </a:p>
        </p:txBody>
      </p:sp>
      <p:sp>
        <p:nvSpPr>
          <p:cNvPr id="2" name="Title 1"/>
          <p:cNvSpPr>
            <a:spLocks noGrp="1"/>
          </p:cNvSpPr>
          <p:nvPr>
            <p:ph type="title"/>
          </p:nvPr>
        </p:nvSpPr>
        <p:spPr>
          <a:xfrm>
            <a:off x="685800" y="505228"/>
            <a:ext cx="4800600" cy="762000"/>
          </a:xfrm>
        </p:spPr>
        <p:txBody>
          <a:bodyPr>
            <a:normAutofit/>
          </a:bodyPr>
          <a:lstStyle/>
          <a:p>
            <a:r>
              <a:rPr lang="el-GR" sz="2800" b="1" dirty="0"/>
              <a:t>Καθημερινή Δημοσίευση</a:t>
            </a:r>
            <a:endParaRPr lang="en-US" sz="2800" b="1"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019800" y="389858"/>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156141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467600" cy="4800599"/>
          </a:xfrm>
        </p:spPr>
        <p:txBody>
          <a:bodyPr>
            <a:normAutofit/>
          </a:bodyPr>
          <a:lstStyle/>
          <a:p>
            <a:r>
              <a:rPr lang="el-GR" sz="2600" dirty="0"/>
              <a:t>παρέχουν σε επενδυτές τις απαραίτητες πληροφορίες για τα </a:t>
            </a:r>
            <a:r>
              <a:rPr lang="el-GR" sz="2600" b="1" dirty="0"/>
              <a:t>βασικά χαρακτηριστικά </a:t>
            </a:r>
            <a:r>
              <a:rPr lang="el-GR" sz="2600" dirty="0"/>
              <a:t>του ΟΣΕΚΑ, ώστε οι επενδυτές να είναι εύλογα σε θέση να </a:t>
            </a:r>
            <a:r>
              <a:rPr lang="el-GR" sz="2600" b="1" dirty="0" smtClean="0"/>
              <a:t>κατανοούν τη φύση και </a:t>
            </a:r>
            <a:r>
              <a:rPr lang="el-GR" sz="2600" b="1" dirty="0"/>
              <a:t>τους κινδύνους </a:t>
            </a:r>
            <a:r>
              <a:rPr lang="el-GR" sz="2600" dirty="0"/>
              <a:t>του προσφερόμενου επενδυτικού </a:t>
            </a:r>
            <a:r>
              <a:rPr lang="el-GR" sz="2600" dirty="0" smtClean="0"/>
              <a:t>προϊόντος (</a:t>
            </a:r>
            <a:r>
              <a:rPr lang="el-GR" sz="2600" b="1" dirty="0" smtClean="0"/>
              <a:t>2 σελίδες</a:t>
            </a:r>
            <a:r>
              <a:rPr lang="el-GR" sz="2600" dirty="0" smtClean="0"/>
              <a:t>)</a:t>
            </a:r>
            <a:endParaRPr lang="el-GR" sz="2600" dirty="0"/>
          </a:p>
          <a:p>
            <a:r>
              <a:rPr lang="el-GR" sz="2600" b="1" dirty="0"/>
              <a:t>ακριβείς</a:t>
            </a:r>
            <a:r>
              <a:rPr lang="el-GR" sz="2600" dirty="0"/>
              <a:t>, </a:t>
            </a:r>
            <a:r>
              <a:rPr lang="el-GR" sz="2600" b="1" dirty="0"/>
              <a:t>σαφείς</a:t>
            </a:r>
            <a:r>
              <a:rPr lang="el-GR" sz="2600" dirty="0"/>
              <a:t> και </a:t>
            </a:r>
            <a:r>
              <a:rPr lang="el-GR" sz="2600" b="1" dirty="0"/>
              <a:t>μη παραπλανητικές </a:t>
            </a:r>
            <a:r>
              <a:rPr lang="el-GR" sz="2600" dirty="0"/>
              <a:t>και το περιεχόμενό τους να συμφωνεί με τα αντίστοιχα μέρη του ενημερωτικού δελτίου</a:t>
            </a:r>
          </a:p>
          <a:p>
            <a:r>
              <a:rPr lang="el-GR" sz="2600" b="1" dirty="0"/>
              <a:t>παραδίδονται</a:t>
            </a:r>
            <a:r>
              <a:rPr lang="el-GR" sz="2600" dirty="0"/>
              <a:t> στον υποψήφιο επενδυτή </a:t>
            </a:r>
            <a:r>
              <a:rPr lang="el-GR" sz="2600" b="1" dirty="0"/>
              <a:t>πριν</a:t>
            </a:r>
            <a:r>
              <a:rPr lang="el-GR" sz="2600" dirty="0"/>
              <a:t> από την υποβολή της αίτησης</a:t>
            </a:r>
            <a:endParaRPr lang="en-US" sz="2600" dirty="0"/>
          </a:p>
          <a:p>
            <a:endParaRPr lang="el-GR" dirty="0"/>
          </a:p>
          <a:p>
            <a:endParaRPr lang="en-US" dirty="0"/>
          </a:p>
          <a:p>
            <a:endParaRPr lang="en-US" dirty="0"/>
          </a:p>
          <a:p>
            <a:pPr marL="0" indent="0">
              <a:buNone/>
            </a:pPr>
            <a:endParaRPr lang="en-US" dirty="0"/>
          </a:p>
        </p:txBody>
      </p:sp>
      <p:sp>
        <p:nvSpPr>
          <p:cNvPr id="2" name="Title 1"/>
          <p:cNvSpPr>
            <a:spLocks noGrp="1"/>
          </p:cNvSpPr>
          <p:nvPr>
            <p:ph type="title"/>
          </p:nvPr>
        </p:nvSpPr>
        <p:spPr>
          <a:xfrm>
            <a:off x="838200" y="228600"/>
            <a:ext cx="4876800" cy="942572"/>
          </a:xfrm>
        </p:spPr>
        <p:txBody>
          <a:bodyPr>
            <a:noAutofit/>
          </a:bodyPr>
          <a:lstStyle/>
          <a:p>
            <a:r>
              <a:rPr lang="el-GR" sz="2800" b="1" dirty="0"/>
              <a:t>Βασικές πληροφορίες για τους επενδυτές</a:t>
            </a:r>
            <a:endParaRPr lang="en-US" sz="2800" b="1"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5828025" y="389858"/>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841886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467600" cy="4800599"/>
          </a:xfrm>
        </p:spPr>
        <p:txBody>
          <a:bodyPr>
            <a:normAutofit fontScale="92500" lnSpcReduction="20000"/>
          </a:bodyPr>
          <a:lstStyle/>
          <a:p>
            <a:r>
              <a:rPr lang="el-GR" sz="2800" dirty="0"/>
              <a:t>Η </a:t>
            </a:r>
            <a:r>
              <a:rPr lang="el-GR" sz="2800" b="1" dirty="0"/>
              <a:t>διατύπωση</a:t>
            </a:r>
            <a:r>
              <a:rPr lang="el-GR" sz="2800" dirty="0"/>
              <a:t> των βασικών πληροφοριών πρέπει να είναι </a:t>
            </a:r>
            <a:r>
              <a:rPr lang="el-GR" sz="2800" b="1" dirty="0"/>
              <a:t>συνοπτική </a:t>
            </a:r>
            <a:r>
              <a:rPr lang="el-GR" sz="2800" dirty="0"/>
              <a:t>και σε </a:t>
            </a:r>
            <a:r>
              <a:rPr lang="el-GR" sz="2800" b="1" dirty="0"/>
              <a:t>μη τεχνική γλώσσα </a:t>
            </a:r>
            <a:r>
              <a:rPr lang="el-GR" sz="2800" dirty="0"/>
              <a:t>έτσι ώστε αυτές να γίνονται αντιληπτές από τους ιδιώτες επενδυτές</a:t>
            </a:r>
          </a:p>
          <a:p>
            <a:r>
              <a:rPr lang="el-GR" sz="2800" dirty="0"/>
              <a:t>αναφέρουν τον </a:t>
            </a:r>
            <a:r>
              <a:rPr lang="el-GR" sz="2800" b="1" dirty="0"/>
              <a:t>τόπο και τον τρόπο </a:t>
            </a:r>
            <a:r>
              <a:rPr lang="el-GR" sz="2800" dirty="0"/>
              <a:t>με τον οποίο μπορούν να </a:t>
            </a:r>
            <a:r>
              <a:rPr lang="el-GR" sz="2800" b="1" dirty="0"/>
              <a:t>ληφθούν περαιτέρω πληροφορίες </a:t>
            </a:r>
            <a:r>
              <a:rPr lang="el-GR" sz="2800" dirty="0"/>
              <a:t>όπως το ενημερωτικό δελτίο και οι ετήσιες και οι εξαμηνιαίες εκθέσεις και</a:t>
            </a:r>
          </a:p>
          <a:p>
            <a:r>
              <a:rPr lang="el-GR" sz="2800" b="1" dirty="0"/>
              <a:t>λεπτομερές και αναλυτικό περιεχόμενο </a:t>
            </a:r>
            <a:r>
              <a:rPr lang="el-GR" sz="2800" dirty="0"/>
              <a:t>των βασικών πληροφοριών για τους επενδυτές καθορίζεται από τον </a:t>
            </a:r>
            <a:r>
              <a:rPr lang="el-GR" sz="2800" b="1" dirty="0"/>
              <a:t>Κανονισμό 583/2010 </a:t>
            </a:r>
            <a:r>
              <a:rPr lang="en-US" sz="2800" b="1" dirty="0" smtClean="0"/>
              <a:t> </a:t>
            </a:r>
            <a:r>
              <a:rPr lang="el-GR" sz="2800" dirty="0" smtClean="0"/>
              <a:t>της Ευρωπαϊκής Επιτροπής</a:t>
            </a:r>
            <a:r>
              <a:rPr lang="en-US" sz="2800" dirty="0" smtClean="0"/>
              <a:t> </a:t>
            </a:r>
            <a:r>
              <a:rPr lang="el-GR" sz="2800" dirty="0" smtClean="0"/>
              <a:t>1ης </a:t>
            </a:r>
            <a:r>
              <a:rPr lang="el-GR" sz="2800" dirty="0"/>
              <a:t>Ιουλίου 2010 </a:t>
            </a:r>
            <a:r>
              <a:rPr lang="el-GR" sz="2800" dirty="0" smtClean="0"/>
              <a:t> για </a:t>
            </a:r>
            <a:r>
              <a:rPr lang="el-GR" sz="2800" dirty="0"/>
              <a:t>την εφαρμογή της Οδηγίας </a:t>
            </a:r>
            <a:r>
              <a:rPr lang="el-GR" sz="2800" dirty="0" smtClean="0"/>
              <a:t>2009/65/ΕΚ, ο οποίος και εναρμονίστηκε στον Νόμο περί ΟΣΕΚΑ.</a:t>
            </a:r>
            <a:endParaRPr lang="el-GR" sz="2800" dirty="0"/>
          </a:p>
          <a:p>
            <a:endParaRPr lang="en-US" dirty="0"/>
          </a:p>
          <a:p>
            <a:endParaRPr lang="en-US" dirty="0"/>
          </a:p>
          <a:p>
            <a:pPr marL="0" indent="0">
              <a:buNone/>
            </a:pPr>
            <a:endParaRPr lang="en-US"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096000" y="389858"/>
            <a:ext cx="2837564" cy="877370"/>
          </a:xfrm>
          <a:prstGeom prst="rect">
            <a:avLst/>
          </a:prstGeom>
          <a:noFill/>
          <a:ln w="9525">
            <a:noFill/>
            <a:miter lim="800000"/>
            <a:headEnd/>
            <a:tailEnd/>
          </a:ln>
        </p:spPr>
      </p:pic>
      <p:sp>
        <p:nvSpPr>
          <p:cNvPr id="4" name="Title 3"/>
          <p:cNvSpPr>
            <a:spLocks noGrp="1"/>
          </p:cNvSpPr>
          <p:nvPr>
            <p:ph type="title"/>
          </p:nvPr>
        </p:nvSpPr>
        <p:spPr>
          <a:xfrm>
            <a:off x="838200" y="257043"/>
            <a:ext cx="5181600" cy="1143000"/>
          </a:xfrm>
        </p:spPr>
        <p:txBody>
          <a:bodyPr>
            <a:normAutofit/>
          </a:bodyPr>
          <a:lstStyle/>
          <a:p>
            <a:r>
              <a:rPr lang="el-GR" sz="2800" b="1" dirty="0"/>
              <a:t>Βασικές πληροφορίες για τους </a:t>
            </a:r>
            <a:r>
              <a:rPr lang="el-GR" sz="2800" b="1" dirty="0" smtClean="0"/>
              <a:t>επενδυτές</a:t>
            </a:r>
            <a:endParaRPr lang="en-US" sz="28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625683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467600" cy="4800599"/>
          </a:xfrm>
        </p:spPr>
        <p:txBody>
          <a:bodyPr>
            <a:normAutofit/>
          </a:bodyPr>
          <a:lstStyle/>
          <a:p>
            <a:r>
              <a:rPr lang="el-GR" sz="2400" dirty="0"/>
              <a:t>τα </a:t>
            </a:r>
            <a:r>
              <a:rPr lang="el-GR" sz="2400" b="1" dirty="0"/>
              <a:t>στοιχεία</a:t>
            </a:r>
            <a:r>
              <a:rPr lang="el-GR" sz="2400" dirty="0"/>
              <a:t> εξατομίκευσης του ΟΣΕΚΑ</a:t>
            </a:r>
          </a:p>
          <a:p>
            <a:r>
              <a:rPr lang="el-GR" sz="2400" dirty="0"/>
              <a:t>σύντομη περιγραφή του </a:t>
            </a:r>
            <a:r>
              <a:rPr lang="el-GR" sz="2400" b="1" dirty="0"/>
              <a:t>επενδυτικού σκοπού </a:t>
            </a:r>
            <a:r>
              <a:rPr lang="el-GR" sz="2400" dirty="0"/>
              <a:t>και της </a:t>
            </a:r>
            <a:r>
              <a:rPr lang="el-GR" sz="2400" b="1" dirty="0"/>
              <a:t>επενδυτικής πολιτικής </a:t>
            </a:r>
            <a:r>
              <a:rPr lang="el-GR" sz="2400" dirty="0"/>
              <a:t>του</a:t>
            </a:r>
          </a:p>
          <a:p>
            <a:r>
              <a:rPr lang="el-GR" sz="2400" dirty="0"/>
              <a:t>παρουσίαση των </a:t>
            </a:r>
            <a:r>
              <a:rPr lang="el-GR" sz="2400" b="1" dirty="0"/>
              <a:t>προηγούμενων αποδόσεων</a:t>
            </a:r>
            <a:r>
              <a:rPr lang="el-GR" sz="2400" dirty="0"/>
              <a:t>, ή, στο μέτρο του αναγκαίου, σενάρια απόδοσης</a:t>
            </a:r>
          </a:p>
          <a:p>
            <a:r>
              <a:rPr lang="el-GR" sz="2400" dirty="0"/>
              <a:t>το </a:t>
            </a:r>
            <a:r>
              <a:rPr lang="el-GR" sz="2400" b="1" dirty="0"/>
              <a:t>κόστος</a:t>
            </a:r>
            <a:r>
              <a:rPr lang="el-GR" sz="2400" dirty="0"/>
              <a:t> και τις σχετικές παρεπόμενες </a:t>
            </a:r>
            <a:r>
              <a:rPr lang="el-GR" sz="2400" b="1" dirty="0"/>
              <a:t>επιβαρύνσεις</a:t>
            </a:r>
          </a:p>
          <a:p>
            <a:r>
              <a:rPr lang="el-GR" sz="2400" dirty="0"/>
              <a:t>το </a:t>
            </a:r>
            <a:r>
              <a:rPr lang="el-GR" sz="2400" b="1" dirty="0"/>
              <a:t>προφίλ κινδύνου/απόδοσης </a:t>
            </a:r>
            <a:r>
              <a:rPr lang="el-GR" sz="2400" dirty="0"/>
              <a:t>της επένδυσης, συμπεριλαμβανομένων κατάλληλης καθοδήγησης και προειδοποιήσεων σχετικά με τους κινδύνους</a:t>
            </a:r>
            <a:endParaRPr lang="en-US" sz="2400" dirty="0"/>
          </a:p>
          <a:p>
            <a:endParaRPr lang="el-GR" dirty="0"/>
          </a:p>
          <a:p>
            <a:endParaRPr lang="en-US" dirty="0"/>
          </a:p>
          <a:p>
            <a:endParaRPr lang="en-US" dirty="0"/>
          </a:p>
          <a:p>
            <a:pPr marL="0" indent="0">
              <a:buNone/>
            </a:pPr>
            <a:endParaRPr lang="en-US" dirty="0"/>
          </a:p>
        </p:txBody>
      </p:sp>
      <p:sp>
        <p:nvSpPr>
          <p:cNvPr id="2" name="Title 1"/>
          <p:cNvSpPr>
            <a:spLocks noGrp="1"/>
          </p:cNvSpPr>
          <p:nvPr>
            <p:ph type="title"/>
          </p:nvPr>
        </p:nvSpPr>
        <p:spPr>
          <a:xfrm>
            <a:off x="685800" y="400955"/>
            <a:ext cx="5334000" cy="866273"/>
          </a:xfrm>
        </p:spPr>
        <p:txBody>
          <a:bodyPr>
            <a:noAutofit/>
          </a:bodyPr>
          <a:lstStyle/>
          <a:p>
            <a:r>
              <a:rPr lang="el-GR" sz="2800" b="1" dirty="0"/>
              <a:t>Βασικές πληροφορίες για τους </a:t>
            </a:r>
            <a:r>
              <a:rPr lang="el-GR" sz="2800" b="1" dirty="0" smtClean="0"/>
              <a:t>επενδυτές- Περιεχόμενα</a:t>
            </a:r>
            <a:endParaRPr lang="en-US" sz="2800" b="1"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5828025" y="389858"/>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685613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543800" cy="4724399"/>
          </a:xfrm>
        </p:spPr>
        <p:txBody>
          <a:bodyPr>
            <a:normAutofit fontScale="92500" lnSpcReduction="10000"/>
          </a:bodyPr>
          <a:lstStyle/>
          <a:p>
            <a:r>
              <a:rPr lang="en-US" sz="2600" dirty="0"/>
              <a:t>CESR’s guidelines on the methodology for calculation of the ongoing charges figure in the KIID (1 July 2010, CESR/10-674</a:t>
            </a:r>
            <a:r>
              <a:rPr lang="en-US" sz="2600" dirty="0" smtClean="0"/>
              <a:t>)</a:t>
            </a:r>
          </a:p>
          <a:p>
            <a:r>
              <a:rPr lang="en-US" sz="2600" dirty="0"/>
              <a:t>Transition from the </a:t>
            </a:r>
            <a:r>
              <a:rPr lang="en-US" sz="2600" dirty="0" smtClean="0"/>
              <a:t>Simplified Prospectus </a:t>
            </a:r>
            <a:r>
              <a:rPr lang="en-US" sz="2600" dirty="0"/>
              <a:t>to the </a:t>
            </a:r>
            <a:r>
              <a:rPr lang="en-US" sz="2600" dirty="0" smtClean="0"/>
              <a:t>KIID (20 </a:t>
            </a:r>
            <a:r>
              <a:rPr lang="en-US" sz="2600" dirty="0"/>
              <a:t>December </a:t>
            </a:r>
            <a:r>
              <a:rPr lang="en-US" sz="2600" dirty="0" smtClean="0"/>
              <a:t>2010CESR/10-1319</a:t>
            </a:r>
            <a:r>
              <a:rPr lang="en-US" sz="2600" dirty="0"/>
              <a:t>)</a:t>
            </a:r>
          </a:p>
          <a:p>
            <a:r>
              <a:rPr lang="en-US" sz="2600" dirty="0" smtClean="0"/>
              <a:t>CESR’s </a:t>
            </a:r>
            <a:r>
              <a:rPr lang="en-US" sz="2600" dirty="0"/>
              <a:t>guide to clear language </a:t>
            </a:r>
            <a:r>
              <a:rPr lang="en-US" sz="2600" dirty="0" smtClean="0"/>
              <a:t>and layout </a:t>
            </a:r>
            <a:r>
              <a:rPr lang="en-US" sz="2600" dirty="0"/>
              <a:t>for the </a:t>
            </a:r>
            <a:r>
              <a:rPr lang="en-US" sz="2600" dirty="0" smtClean="0"/>
              <a:t>KIID (20 </a:t>
            </a:r>
            <a:r>
              <a:rPr lang="en-US" sz="2600" dirty="0"/>
              <a:t>December </a:t>
            </a:r>
            <a:r>
              <a:rPr lang="en-US" sz="2600" dirty="0" smtClean="0"/>
              <a:t>2010,CESR/10-1320)</a:t>
            </a:r>
          </a:p>
          <a:p>
            <a:r>
              <a:rPr lang="en-US" sz="2600" dirty="0"/>
              <a:t>CESR’s template for the KIID (20 December 2010, CESR/10-1321</a:t>
            </a:r>
            <a:r>
              <a:rPr lang="en-US" sz="2600" dirty="0" smtClean="0"/>
              <a:t>)</a:t>
            </a:r>
          </a:p>
          <a:p>
            <a:r>
              <a:rPr lang="en-US" sz="2600" dirty="0"/>
              <a:t>CESR’s guidelines on the methodology for the calculation of the synthetic risk and reward indicator in the KIID (1 July 2010, CESR/10-673</a:t>
            </a:r>
          </a:p>
          <a:p>
            <a:endParaRPr lang="en-US" sz="2800" dirty="0" smtClean="0"/>
          </a:p>
        </p:txBody>
      </p:sp>
      <p:sp>
        <p:nvSpPr>
          <p:cNvPr id="2" name="Title 1"/>
          <p:cNvSpPr>
            <a:spLocks noGrp="1"/>
          </p:cNvSpPr>
          <p:nvPr>
            <p:ph type="title"/>
          </p:nvPr>
        </p:nvSpPr>
        <p:spPr>
          <a:xfrm>
            <a:off x="838200" y="360946"/>
            <a:ext cx="4724400" cy="914400"/>
          </a:xfrm>
        </p:spPr>
        <p:txBody>
          <a:bodyPr>
            <a:noAutofit/>
          </a:bodyPr>
          <a:lstStyle/>
          <a:p>
            <a:r>
              <a:rPr lang="el-GR" sz="2800" b="1" dirty="0"/>
              <a:t>Βασικές πληροφορίες για τους </a:t>
            </a:r>
            <a:r>
              <a:rPr lang="el-GR" sz="2800" b="1" dirty="0" smtClean="0"/>
              <a:t>επενδυτές- </a:t>
            </a:r>
            <a:r>
              <a:rPr lang="en-US" sz="2800" b="1" dirty="0" smtClean="0"/>
              <a:t>ESMA /CESR</a:t>
            </a:r>
            <a:endParaRPr lang="en-US" sz="2800" b="1"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5943600" y="389858"/>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65370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67228"/>
            <a:ext cx="7620000" cy="5133572"/>
          </a:xfrm>
        </p:spPr>
        <p:txBody>
          <a:bodyPr>
            <a:normAutofit fontScale="55000" lnSpcReduction="20000"/>
          </a:bodyPr>
          <a:lstStyle/>
          <a:p>
            <a:r>
              <a:rPr lang="el-GR" sz="4400" dirty="0"/>
              <a:t>πρέπει να είναι </a:t>
            </a:r>
            <a:r>
              <a:rPr lang="el-GR" sz="4400" b="1" dirty="0"/>
              <a:t>ακριβείς, σαφείς και μη παραπλανητικές</a:t>
            </a:r>
            <a:r>
              <a:rPr lang="el-GR" sz="4400" dirty="0"/>
              <a:t>, εφόσον πρόκειται δε για διαφημιστική ανακοίνωση, αυτή θα πρέπει επιπλέον να είναι σε θέση να γίνει αντιληπτή ως τέτοια</a:t>
            </a:r>
          </a:p>
          <a:p>
            <a:r>
              <a:rPr lang="el-GR" sz="4400" dirty="0"/>
              <a:t>δεν πρέπει να </a:t>
            </a:r>
            <a:r>
              <a:rPr lang="el-GR" sz="4400" b="1" dirty="0"/>
              <a:t>έρχονται σε αντίθεση </a:t>
            </a:r>
            <a:r>
              <a:rPr lang="el-GR" sz="4400" dirty="0"/>
              <a:t>ή να </a:t>
            </a:r>
            <a:r>
              <a:rPr lang="el-GR" sz="4400" b="1" dirty="0"/>
              <a:t>υποβαθμίζουν το περιεχόμενο</a:t>
            </a:r>
            <a:r>
              <a:rPr lang="el-GR" sz="4400" dirty="0"/>
              <a:t> των πληροφοριών που εκτίθενται στο </a:t>
            </a:r>
            <a:r>
              <a:rPr lang="el-GR" sz="4400" b="1" dirty="0"/>
              <a:t>ενημερωτικό δελτίο και τις βασικές πληροφορίες </a:t>
            </a:r>
            <a:r>
              <a:rPr lang="el-GR" sz="4400" dirty="0"/>
              <a:t>για τους </a:t>
            </a:r>
            <a:r>
              <a:rPr lang="el-GR" sz="4400" dirty="0" smtClean="0"/>
              <a:t>επενδυτές</a:t>
            </a:r>
            <a:endParaRPr lang="en-US" sz="4400" dirty="0" smtClean="0"/>
          </a:p>
          <a:p>
            <a:r>
              <a:rPr lang="el-GR" sz="4400" dirty="0"/>
              <a:t>πρέπει να αναφέρει με </a:t>
            </a:r>
            <a:r>
              <a:rPr lang="el-GR" sz="4400" b="1" dirty="0"/>
              <a:t>ευκρινή στοιχεία </a:t>
            </a:r>
            <a:r>
              <a:rPr lang="el-GR" sz="4400" dirty="0"/>
              <a:t>και σε </a:t>
            </a:r>
            <a:r>
              <a:rPr lang="el-GR" sz="4400" b="1" dirty="0"/>
              <a:t>ευχερώς ορατό σημείο</a:t>
            </a:r>
            <a:r>
              <a:rPr lang="el-GR" sz="4400" dirty="0"/>
              <a:t> ότι η επένδυση σε μερίδια </a:t>
            </a:r>
            <a:r>
              <a:rPr lang="el-GR" sz="4400" b="1" dirty="0"/>
              <a:t>ΟΣΕΚΑ δεν έχει εγγυημένη απόδοση </a:t>
            </a:r>
            <a:r>
              <a:rPr lang="el-GR" sz="4400" dirty="0"/>
              <a:t>και οι </a:t>
            </a:r>
            <a:r>
              <a:rPr lang="el-GR" sz="4400" b="1" dirty="0"/>
              <a:t>προηγούμενες αποδόσεις δεν διασφαλίζουν τις </a:t>
            </a:r>
            <a:r>
              <a:rPr lang="el-GR" sz="4400" b="1" dirty="0" smtClean="0"/>
              <a:t>μελλοντικές</a:t>
            </a:r>
            <a:endParaRPr lang="en-US" sz="4400" b="1" dirty="0" smtClean="0"/>
          </a:p>
          <a:p>
            <a:r>
              <a:rPr lang="el-GR" sz="4400" dirty="0"/>
              <a:t>Σε περίπτωση ΟΣΕΚΑ εγγυημένης απόδοσης, η ανωτέρω αναφορά θα περιορίζεται στο γεγονός ότι οι προηγούμενες αποδόσεις δεν διασφαλίζουν τις μελλοντικές</a:t>
            </a:r>
            <a:endParaRPr lang="en-US" sz="4400" dirty="0"/>
          </a:p>
          <a:p>
            <a:endParaRPr lang="el-GR" dirty="0"/>
          </a:p>
          <a:p>
            <a:endParaRPr lang="el-GR" dirty="0"/>
          </a:p>
          <a:p>
            <a:endParaRPr lang="en-US" dirty="0"/>
          </a:p>
          <a:p>
            <a:endParaRPr lang="en-US" dirty="0"/>
          </a:p>
          <a:p>
            <a:pPr marL="0" indent="0">
              <a:buNone/>
            </a:pPr>
            <a:endParaRPr lang="en-US" dirty="0"/>
          </a:p>
        </p:txBody>
      </p:sp>
      <p:sp>
        <p:nvSpPr>
          <p:cNvPr id="2" name="Title 1"/>
          <p:cNvSpPr>
            <a:spLocks noGrp="1"/>
          </p:cNvSpPr>
          <p:nvPr>
            <p:ph type="title"/>
          </p:nvPr>
        </p:nvSpPr>
        <p:spPr>
          <a:xfrm>
            <a:off x="838200" y="409443"/>
            <a:ext cx="4267200" cy="838200"/>
          </a:xfrm>
        </p:spPr>
        <p:txBody>
          <a:bodyPr>
            <a:normAutofit fontScale="90000"/>
          </a:bodyPr>
          <a:lstStyle/>
          <a:p>
            <a:r>
              <a:rPr lang="el-GR" sz="2800" b="1" dirty="0" smtClean="0"/>
              <a:t>Ανακοινώσεις/Διαφημίσεις </a:t>
            </a:r>
            <a:r>
              <a:rPr lang="el-GR" sz="2800" b="1" dirty="0"/>
              <a:t>ΟΣΕΚΑ</a:t>
            </a:r>
            <a:endParaRPr lang="en-US" sz="2800" b="1"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019800" y="389858"/>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459293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315200" cy="4800599"/>
          </a:xfrm>
        </p:spPr>
        <p:txBody>
          <a:bodyPr>
            <a:normAutofit fontScale="70000" lnSpcReduction="20000"/>
          </a:bodyPr>
          <a:lstStyle/>
          <a:p>
            <a:r>
              <a:rPr lang="el-GR" dirty="0" smtClean="0"/>
              <a:t>Κεφάλαιο 3, Υποκεφάλαιο 3 Υποχρεώσεις σχετικά με την ενημέρωση </a:t>
            </a:r>
            <a:r>
              <a:rPr lang="el-GR" dirty="0"/>
              <a:t>τ</a:t>
            </a:r>
            <a:r>
              <a:rPr lang="el-GR" dirty="0" smtClean="0"/>
              <a:t>ων επενδυτών</a:t>
            </a:r>
          </a:p>
          <a:p>
            <a:r>
              <a:rPr lang="el-GR" dirty="0"/>
              <a:t>Οδηγία </a:t>
            </a:r>
            <a:r>
              <a:rPr lang="el-GR" dirty="0" smtClean="0"/>
              <a:t>ΟΔ78-2012-08 </a:t>
            </a:r>
            <a:r>
              <a:rPr lang="el-GR" dirty="0"/>
              <a:t>για την εξειδίκευση των θεμάτων που αποτελούν το υποχρεωτικό περιεχόμενο του κανονισμού του Αμοιβαίου Κεφαλαίου και των καταστατικών εγγράφων της Εταιρίας Επενδύσεων Μεταβλητού </a:t>
            </a:r>
            <a:r>
              <a:rPr lang="el-GR" dirty="0" smtClean="0"/>
              <a:t>Κεφαλαίου</a:t>
            </a:r>
          </a:p>
          <a:p>
            <a:r>
              <a:rPr lang="el-GR" dirty="0"/>
              <a:t>Οδηγία </a:t>
            </a:r>
            <a:r>
              <a:rPr lang="el-GR" dirty="0" smtClean="0"/>
              <a:t>ΟΔ78-2012-09 </a:t>
            </a:r>
            <a:r>
              <a:rPr lang="el-GR" dirty="0"/>
              <a:t>για την παρουσίαση του περιεχομένου αφενός του ενημερωτικού δελτίου, των εκθέσεων και των συνοπτικών καταστάσεων των ΟΣΕΚΑ και των βασικών πληροφοριών για τους επενδυτές και αφετέρου των εκθέσεων του άρθρου 114 του Νόμου</a:t>
            </a:r>
            <a:r>
              <a:rPr lang="el-GR" dirty="0" smtClean="0"/>
              <a:t>.</a:t>
            </a:r>
          </a:p>
          <a:p>
            <a:r>
              <a:rPr lang="el-GR" dirty="0"/>
              <a:t>Οδηγία </a:t>
            </a:r>
            <a:r>
              <a:rPr lang="el-GR" dirty="0" smtClean="0"/>
              <a:t>ΟΔ78-2012-10 </a:t>
            </a:r>
            <a:r>
              <a:rPr lang="el-GR" dirty="0"/>
              <a:t>για τους κανόνες που οφείλουν να τηρούν οι ΟΣΕΚΑ κατά τη δημοσίευση διαφημιστικών ανακοινώσεων</a:t>
            </a:r>
          </a:p>
          <a:p>
            <a:r>
              <a:rPr lang="en-US" dirty="0" smtClean="0"/>
              <a:t>CESR’s guidelines and template on KIID</a:t>
            </a:r>
            <a:endParaRPr lang="en-US" dirty="0"/>
          </a:p>
        </p:txBody>
      </p:sp>
      <p:sp>
        <p:nvSpPr>
          <p:cNvPr id="2" name="Title 1"/>
          <p:cNvSpPr>
            <a:spLocks noGrp="1"/>
          </p:cNvSpPr>
          <p:nvPr>
            <p:ph type="title"/>
          </p:nvPr>
        </p:nvSpPr>
        <p:spPr>
          <a:xfrm>
            <a:off x="609600" y="304800"/>
            <a:ext cx="5410200" cy="762000"/>
          </a:xfrm>
        </p:spPr>
        <p:txBody>
          <a:bodyPr>
            <a:normAutofit fontScale="90000"/>
          </a:bodyPr>
          <a:lstStyle/>
          <a:p>
            <a:r>
              <a:rPr lang="en-US" sz="2400" dirty="0" smtClean="0"/>
              <a:t/>
            </a:r>
            <a:br>
              <a:rPr lang="en-US" sz="2400" dirty="0" smtClean="0"/>
            </a:br>
            <a:r>
              <a:rPr lang="en-US" sz="2400" dirty="0"/>
              <a:t/>
            </a:r>
            <a:br>
              <a:rPr lang="en-US" sz="2400" dirty="0"/>
            </a:br>
            <a:r>
              <a:rPr lang="el-GR" sz="3100" b="1" dirty="0" smtClean="0"/>
              <a:t>Νομικό Πλαίσιο</a:t>
            </a:r>
            <a:r>
              <a:rPr lang="en-US" sz="2400" dirty="0"/>
              <a:t/>
            </a:r>
            <a:br>
              <a:rPr lang="en-US" sz="2400" dirty="0"/>
            </a:br>
            <a:r>
              <a:rPr lang="en-US" sz="2400" dirty="0"/>
              <a:t/>
            </a:r>
            <a:br>
              <a:rPr lang="en-US" sz="2400" dirty="0"/>
            </a:br>
            <a:endParaRPr lang="en-US" sz="2400"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306436" y="228600"/>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92697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65768"/>
            <a:ext cx="7315200" cy="4906431"/>
          </a:xfrm>
        </p:spPr>
        <p:txBody>
          <a:bodyPr>
            <a:normAutofit fontScale="92500" lnSpcReduction="10000"/>
          </a:bodyPr>
          <a:lstStyle/>
          <a:p>
            <a:r>
              <a:rPr lang="el-GR" dirty="0" smtClean="0"/>
              <a:t>Η </a:t>
            </a:r>
            <a:r>
              <a:rPr lang="el-GR" dirty="0"/>
              <a:t>Εταιρία Διαχείρισης για κάθε Αμοιβαίο Κεφάλαιο που διαχειρίζεται διαθέτει</a:t>
            </a:r>
          </a:p>
          <a:p>
            <a:pPr lvl="1">
              <a:buFont typeface="Wingdings" pitchFamily="2" charset="2"/>
              <a:buChar char="§"/>
            </a:pPr>
            <a:r>
              <a:rPr lang="el-GR" b="1" dirty="0"/>
              <a:t>ενημερωτικό δελτίο</a:t>
            </a:r>
          </a:p>
          <a:p>
            <a:pPr lvl="1">
              <a:buFont typeface="Wingdings" pitchFamily="2" charset="2"/>
              <a:buChar char="§"/>
            </a:pPr>
            <a:r>
              <a:rPr lang="el-GR" b="1" dirty="0"/>
              <a:t>Βασικές πληροφορίες για τους επενδυτές</a:t>
            </a:r>
          </a:p>
          <a:p>
            <a:pPr lvl="1">
              <a:buFont typeface="Wingdings" pitchFamily="2" charset="2"/>
              <a:buChar char="§"/>
            </a:pPr>
            <a:r>
              <a:rPr lang="el-GR" b="1" dirty="0"/>
              <a:t>εξαμηνιαία έκθεση </a:t>
            </a:r>
            <a:r>
              <a:rPr lang="el-GR" dirty="0"/>
              <a:t>(εντός 2 μηνών)</a:t>
            </a:r>
          </a:p>
          <a:p>
            <a:pPr lvl="1">
              <a:buFont typeface="Wingdings" pitchFamily="2" charset="2"/>
              <a:buChar char="§"/>
            </a:pPr>
            <a:r>
              <a:rPr lang="el-GR" b="1" dirty="0" smtClean="0"/>
              <a:t>ετήσια </a:t>
            </a:r>
            <a:r>
              <a:rPr lang="el-GR" b="1" dirty="0"/>
              <a:t>έκθεση </a:t>
            </a:r>
            <a:r>
              <a:rPr lang="el-GR" dirty="0"/>
              <a:t>ανά οικονομικό έτος </a:t>
            </a:r>
          </a:p>
          <a:p>
            <a:pPr marL="457200" lvl="1" indent="0">
              <a:buNone/>
            </a:pPr>
            <a:r>
              <a:rPr lang="en-US" dirty="0" smtClean="0"/>
              <a:t>     </a:t>
            </a:r>
            <a:r>
              <a:rPr lang="el-GR" dirty="0" smtClean="0"/>
              <a:t>(</a:t>
            </a:r>
            <a:r>
              <a:rPr lang="el-GR" dirty="0"/>
              <a:t>εντός 4 μηνών) </a:t>
            </a:r>
            <a:endParaRPr lang="en-US" dirty="0" smtClean="0"/>
          </a:p>
          <a:p>
            <a:pPr lvl="1">
              <a:buFont typeface="Wingdings" pitchFamily="2" charset="2"/>
              <a:buChar char="§"/>
            </a:pPr>
            <a:r>
              <a:rPr lang="el-GR" b="1" dirty="0" smtClean="0"/>
              <a:t>συνοπτική </a:t>
            </a:r>
            <a:r>
              <a:rPr lang="el-GR" b="1" dirty="0"/>
              <a:t>κατάσταση του ενεργητικού και των εξόδων</a:t>
            </a:r>
            <a:r>
              <a:rPr lang="el-GR" dirty="0"/>
              <a:t> κατά τη λήξη του πρώτου, δευτέρου και τρίτου διαχειριστικού </a:t>
            </a:r>
            <a:r>
              <a:rPr lang="el-GR" b="1" dirty="0"/>
              <a:t>τριμήνου </a:t>
            </a:r>
            <a:r>
              <a:rPr lang="el-GR" dirty="0"/>
              <a:t>(εντός 2 εβδομάδων)</a:t>
            </a:r>
            <a:endParaRPr lang="en-US" dirty="0"/>
          </a:p>
          <a:p>
            <a:pPr marL="0" indent="0">
              <a:buNone/>
            </a:pPr>
            <a:endParaRPr lang="en-US" dirty="0"/>
          </a:p>
        </p:txBody>
      </p:sp>
      <p:sp>
        <p:nvSpPr>
          <p:cNvPr id="2" name="Title 1"/>
          <p:cNvSpPr>
            <a:spLocks noGrp="1"/>
          </p:cNvSpPr>
          <p:nvPr>
            <p:ph type="title"/>
          </p:nvPr>
        </p:nvSpPr>
        <p:spPr>
          <a:xfrm>
            <a:off x="868289" y="297362"/>
            <a:ext cx="5410200" cy="762000"/>
          </a:xfrm>
        </p:spPr>
        <p:txBody>
          <a:bodyPr>
            <a:normAutofit fontScale="90000"/>
          </a:bodyPr>
          <a:lstStyle/>
          <a:p>
            <a:r>
              <a:rPr lang="en-US" sz="2400" dirty="0" smtClean="0"/>
              <a:t/>
            </a:r>
            <a:br>
              <a:rPr lang="en-US" sz="2400" dirty="0" smtClean="0"/>
            </a:br>
            <a:r>
              <a:rPr lang="en-US" sz="2400" dirty="0"/>
              <a:t/>
            </a:r>
            <a:br>
              <a:rPr lang="en-US" sz="2400" dirty="0"/>
            </a:br>
            <a:r>
              <a:rPr lang="el-GR" sz="3100" b="1" dirty="0" smtClean="0"/>
              <a:t>Πληροφορίες προς τους</a:t>
            </a:r>
            <a:r>
              <a:rPr lang="en-US" sz="3100" b="1" dirty="0" smtClean="0"/>
              <a:t/>
            </a:r>
            <a:br>
              <a:rPr lang="en-US" sz="3100" b="1" dirty="0" smtClean="0"/>
            </a:br>
            <a:r>
              <a:rPr lang="el-GR" sz="3100" b="1" dirty="0" smtClean="0"/>
              <a:t> Επενδυτές</a:t>
            </a:r>
            <a:r>
              <a:rPr lang="en-US" sz="2400" dirty="0"/>
              <a:t/>
            </a:r>
            <a:br>
              <a:rPr lang="en-US" sz="2400" dirty="0"/>
            </a:br>
            <a:r>
              <a:rPr lang="en-US" sz="2400" dirty="0"/>
              <a:t/>
            </a:r>
            <a:br>
              <a:rPr lang="en-US" sz="2400" dirty="0"/>
            </a:br>
            <a:endParaRPr lang="en-US" sz="2400"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281448" y="228600"/>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662251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65768"/>
            <a:ext cx="7315200" cy="4906431"/>
          </a:xfrm>
        </p:spPr>
        <p:txBody>
          <a:bodyPr>
            <a:normAutofit fontScale="77500" lnSpcReduction="20000"/>
          </a:bodyPr>
          <a:lstStyle/>
          <a:p>
            <a:r>
              <a:rPr lang="el-GR" dirty="0"/>
              <a:t>περιέχει τα απαραίτητα </a:t>
            </a:r>
            <a:r>
              <a:rPr lang="el-GR" b="1" dirty="0"/>
              <a:t>στοιχεία</a:t>
            </a:r>
            <a:r>
              <a:rPr lang="el-GR" dirty="0"/>
              <a:t> που επιτρέπουν στους επενδυτές να </a:t>
            </a:r>
            <a:r>
              <a:rPr lang="el-GR" b="1" dirty="0"/>
              <a:t>διαμορφώσουν τεκμηριωμένη γνώμη </a:t>
            </a:r>
            <a:r>
              <a:rPr lang="el-GR" dirty="0"/>
              <a:t>για την προτεινόμενη επένδυση, με ειδική μνεία των σχετικών κινδύνων</a:t>
            </a:r>
          </a:p>
          <a:p>
            <a:r>
              <a:rPr lang="el-GR" dirty="0"/>
              <a:t>περιλαμβάνει σαφή και ευχερώς κατανοητή επεξήγηση του </a:t>
            </a:r>
            <a:r>
              <a:rPr lang="el-GR" b="1" dirty="0"/>
              <a:t>σχετικού βαθμού </a:t>
            </a:r>
            <a:r>
              <a:rPr lang="el-GR" b="1" dirty="0" smtClean="0"/>
              <a:t>κινδύνου</a:t>
            </a:r>
            <a:endParaRPr lang="en-US" b="1" dirty="0" smtClean="0"/>
          </a:p>
          <a:p>
            <a:r>
              <a:rPr lang="el-GR" dirty="0" smtClean="0"/>
              <a:t>προσδιορίζει </a:t>
            </a:r>
            <a:r>
              <a:rPr lang="el-GR" dirty="0"/>
              <a:t>τις κατηγορίες στοιχείων στα οποία ο ΟΣΕΚΑ </a:t>
            </a:r>
            <a:r>
              <a:rPr lang="el-GR" b="1" dirty="0"/>
              <a:t>επιτρέπεται να </a:t>
            </a:r>
            <a:r>
              <a:rPr lang="el-GR" b="1" dirty="0" smtClean="0"/>
              <a:t>επενδύει</a:t>
            </a:r>
            <a:endParaRPr lang="en-US" b="1" dirty="0" smtClean="0"/>
          </a:p>
          <a:p>
            <a:r>
              <a:rPr lang="el-GR" dirty="0"/>
              <a:t>ορίζει ρητά αν γίνεται </a:t>
            </a:r>
            <a:r>
              <a:rPr lang="el-GR" b="1" dirty="0"/>
              <a:t>χρήση παραγώγων </a:t>
            </a:r>
            <a:r>
              <a:rPr lang="el-GR" dirty="0"/>
              <a:t>χρηματοοικονομικών μέσων είτε στο πλαίσιο της αποτελεσματικής διαχείρισης του χαρτοφυλακίου, ιδίως για την </a:t>
            </a:r>
            <a:r>
              <a:rPr lang="el-GR" b="1" dirty="0"/>
              <a:t>αντιστάθμιση κινδύνων</a:t>
            </a:r>
            <a:r>
              <a:rPr lang="el-GR" dirty="0"/>
              <a:t>, </a:t>
            </a:r>
            <a:r>
              <a:rPr lang="el-GR" b="1" dirty="0"/>
              <a:t>είτε ως επένδυση</a:t>
            </a:r>
            <a:r>
              <a:rPr lang="el-GR" dirty="0"/>
              <a:t>, στο πλαίσιο της επενδυτικής πολιτικής του ΟΣΕΚΑ</a:t>
            </a:r>
            <a:endParaRPr lang="en-US" dirty="0"/>
          </a:p>
          <a:p>
            <a:endParaRPr lang="el-GR" dirty="0"/>
          </a:p>
          <a:p>
            <a:endParaRPr lang="en-US" dirty="0"/>
          </a:p>
          <a:p>
            <a:endParaRPr lang="en-US" dirty="0"/>
          </a:p>
          <a:p>
            <a:pPr marL="0" indent="0">
              <a:buNone/>
            </a:pPr>
            <a:endParaRPr lang="en-US" dirty="0"/>
          </a:p>
        </p:txBody>
      </p:sp>
      <p:sp>
        <p:nvSpPr>
          <p:cNvPr id="2" name="Title 1"/>
          <p:cNvSpPr>
            <a:spLocks noGrp="1"/>
          </p:cNvSpPr>
          <p:nvPr>
            <p:ph type="title"/>
          </p:nvPr>
        </p:nvSpPr>
        <p:spPr>
          <a:xfrm>
            <a:off x="533400" y="386918"/>
            <a:ext cx="4800600" cy="762000"/>
          </a:xfrm>
        </p:spPr>
        <p:txBody>
          <a:bodyPr>
            <a:normAutofit fontScale="90000"/>
          </a:bodyPr>
          <a:lstStyle/>
          <a:p>
            <a:r>
              <a:rPr lang="en-US" sz="2400" dirty="0" smtClean="0"/>
              <a:t/>
            </a:r>
            <a:br>
              <a:rPr lang="en-US" sz="2400" dirty="0" smtClean="0"/>
            </a:br>
            <a:r>
              <a:rPr lang="en-US" sz="2400" dirty="0"/>
              <a:t/>
            </a:r>
            <a:br>
              <a:rPr lang="en-US" sz="2400" dirty="0"/>
            </a:br>
            <a:r>
              <a:rPr lang="el-GR" sz="3100" b="1" dirty="0" smtClean="0"/>
              <a:t>Ενημερωτικό Δελτίο</a:t>
            </a:r>
            <a:r>
              <a:rPr lang="en-US" sz="2400" b="1" dirty="0"/>
              <a:t/>
            </a:r>
            <a:br>
              <a:rPr lang="en-US" sz="2400" b="1" dirty="0"/>
            </a:br>
            <a:r>
              <a:rPr lang="en-US" sz="2400" dirty="0"/>
              <a:t/>
            </a:r>
            <a:br>
              <a:rPr lang="en-US" sz="2400" dirty="0"/>
            </a:br>
            <a:endParaRPr lang="en-US" sz="2400"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172200" y="304800"/>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14400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65768"/>
            <a:ext cx="7467600" cy="4906431"/>
          </a:xfrm>
        </p:spPr>
        <p:txBody>
          <a:bodyPr>
            <a:normAutofit fontScale="70000" lnSpcReduction="20000"/>
          </a:bodyPr>
          <a:lstStyle/>
          <a:p>
            <a:r>
              <a:rPr lang="el-GR" sz="3400" b="1" dirty="0" smtClean="0"/>
              <a:t>ρητή </a:t>
            </a:r>
            <a:r>
              <a:rPr lang="el-GR" sz="3400" b="1" dirty="0"/>
              <a:t>δήλωση </a:t>
            </a:r>
            <a:r>
              <a:rPr lang="el-GR" sz="3400" dirty="0"/>
              <a:t>σε εμφανές σημείο σχετικά με την </a:t>
            </a:r>
            <a:r>
              <a:rPr lang="el-GR" sz="3400" b="1" dirty="0"/>
              <a:t>προσοχή</a:t>
            </a:r>
            <a:r>
              <a:rPr lang="el-GR" sz="3400" dirty="0"/>
              <a:t> που πρέπει οι επενδυτές να επιδεικνύουν </a:t>
            </a:r>
            <a:r>
              <a:rPr lang="el-GR" sz="3400" b="1" dirty="0"/>
              <a:t>ως προς την επενδυτική πολιτική </a:t>
            </a:r>
            <a:r>
              <a:rPr lang="el-GR" sz="3400" dirty="0"/>
              <a:t>του </a:t>
            </a:r>
            <a:r>
              <a:rPr lang="el-GR" sz="3400" dirty="0" smtClean="0"/>
              <a:t>ΟΣΕΚΑ</a:t>
            </a:r>
            <a:endParaRPr lang="en-US" sz="3400" dirty="0" smtClean="0"/>
          </a:p>
          <a:p>
            <a:r>
              <a:rPr lang="el-GR" sz="3400" b="1" dirty="0"/>
              <a:t>ρητή δήλωση </a:t>
            </a:r>
            <a:r>
              <a:rPr lang="el-GR" sz="3400" dirty="0"/>
              <a:t>σε εμφανές σημείο, σε περίπτωση που η καθαρή </a:t>
            </a:r>
            <a:r>
              <a:rPr lang="el-GR" sz="3400" b="1" dirty="0"/>
              <a:t>αξία του ενεργητικού </a:t>
            </a:r>
            <a:r>
              <a:rPr lang="el-GR" sz="3400" dirty="0"/>
              <a:t>του ΟΣΕΚΑ πιθανολογείται ότι θα εμφανίσει </a:t>
            </a:r>
            <a:r>
              <a:rPr lang="el-GR" sz="3400" b="1" dirty="0"/>
              <a:t>υψηλή </a:t>
            </a:r>
            <a:r>
              <a:rPr lang="el-GR" sz="3400" b="1" dirty="0" smtClean="0"/>
              <a:t>αστάθεια</a:t>
            </a:r>
            <a:endParaRPr lang="en-US" sz="3400" b="1" dirty="0" smtClean="0"/>
          </a:p>
          <a:p>
            <a:r>
              <a:rPr lang="el-GR" sz="3400" dirty="0"/>
              <a:t>αναγράφει ρητά και με ευκρινή τρόπο, σε εμφανές σημείο ότι είναι </a:t>
            </a:r>
            <a:r>
              <a:rPr lang="el-GR" sz="3400" b="1" dirty="0"/>
              <a:t>διαθέσιμο στους επενδυτές </a:t>
            </a:r>
            <a:r>
              <a:rPr lang="el-GR" sz="3400" dirty="0"/>
              <a:t>σε όλα τα σημεία διάθεσης των μεριδίων και στην ιστοσελίδα της Εταιρίας </a:t>
            </a:r>
            <a:r>
              <a:rPr lang="el-GR" sz="3400" dirty="0" smtClean="0"/>
              <a:t>Διαχείρισης</a:t>
            </a:r>
          </a:p>
          <a:p>
            <a:r>
              <a:rPr lang="el-GR" sz="3400" dirty="0"/>
              <a:t>υποβάλλεται στην Επιτροπή Κεφαλαιαγοράς </a:t>
            </a:r>
            <a:r>
              <a:rPr lang="el-GR" sz="3400" b="1" dirty="0"/>
              <a:t>τουλάχιστον δεκαπέντε ημέρες </a:t>
            </a:r>
            <a:r>
              <a:rPr lang="el-GR" sz="3400" dirty="0"/>
              <a:t>πριν τεθεί στη διάθεση του επενδυτικού κοινού για έλεγχο και </a:t>
            </a:r>
            <a:r>
              <a:rPr lang="el-GR" sz="3400" dirty="0" smtClean="0"/>
              <a:t>έγκριση</a:t>
            </a:r>
          </a:p>
          <a:p>
            <a:r>
              <a:rPr lang="el-GR" sz="3400" dirty="0"/>
              <a:t>διατίθεται σε </a:t>
            </a:r>
            <a:r>
              <a:rPr lang="el-GR" sz="3400" b="1" dirty="0"/>
              <a:t>σταθερό μέσο ή μέσω διαδικτύου</a:t>
            </a:r>
            <a:endParaRPr lang="en-US" sz="3400" b="1" dirty="0"/>
          </a:p>
          <a:p>
            <a:endParaRPr lang="en-US" b="1" dirty="0"/>
          </a:p>
          <a:p>
            <a:endParaRPr lang="el-GR" dirty="0"/>
          </a:p>
          <a:p>
            <a:endParaRPr lang="el-GR" dirty="0"/>
          </a:p>
          <a:p>
            <a:endParaRPr lang="en-US" dirty="0"/>
          </a:p>
          <a:p>
            <a:endParaRPr lang="en-US" dirty="0"/>
          </a:p>
          <a:p>
            <a:pPr marL="0" indent="0">
              <a:buNone/>
            </a:pPr>
            <a:endParaRPr lang="en-US"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126906" y="388398"/>
            <a:ext cx="2837564" cy="877370"/>
          </a:xfrm>
          <a:prstGeom prst="rect">
            <a:avLst/>
          </a:prstGeom>
          <a:noFill/>
          <a:ln w="9525">
            <a:noFill/>
            <a:miter lim="800000"/>
            <a:headEnd/>
            <a:tailEnd/>
          </a:ln>
        </p:spPr>
      </p:pic>
      <p:sp>
        <p:nvSpPr>
          <p:cNvPr id="7" name="Title 1"/>
          <p:cNvSpPr>
            <a:spLocks noGrp="1"/>
          </p:cNvSpPr>
          <p:nvPr>
            <p:ph type="title"/>
          </p:nvPr>
        </p:nvSpPr>
        <p:spPr>
          <a:xfrm>
            <a:off x="457200" y="274638"/>
            <a:ext cx="5257800" cy="1143000"/>
          </a:xfrm>
        </p:spPr>
        <p:txBody>
          <a:bodyPr>
            <a:normAutofit fontScale="90000"/>
          </a:bodyPr>
          <a:lstStyle/>
          <a:p>
            <a:r>
              <a:rPr lang="en-US" sz="2400" dirty="0" smtClean="0"/>
              <a:t/>
            </a:r>
            <a:br>
              <a:rPr lang="en-US" sz="2400" dirty="0" smtClean="0"/>
            </a:br>
            <a:r>
              <a:rPr lang="en-US" sz="2400" dirty="0"/>
              <a:t/>
            </a:r>
            <a:br>
              <a:rPr lang="en-US" sz="2400" dirty="0"/>
            </a:br>
            <a:r>
              <a:rPr lang="el-GR" sz="3100" b="1" dirty="0" smtClean="0"/>
              <a:t>Ενημερωτικό Δελτίο</a:t>
            </a:r>
            <a:r>
              <a:rPr lang="en-US" sz="2400" b="1" dirty="0"/>
              <a:t/>
            </a:r>
            <a:br>
              <a:rPr lang="en-US" sz="2400" b="1" dirty="0"/>
            </a:br>
            <a:r>
              <a:rPr lang="en-US" sz="2400" dirty="0"/>
              <a:t/>
            </a:r>
            <a:br>
              <a:rPr lang="en-US" sz="2400" dirty="0"/>
            </a:br>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071811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467600" cy="5105400"/>
          </a:xfrm>
        </p:spPr>
        <p:txBody>
          <a:bodyPr>
            <a:normAutofit fontScale="62500" lnSpcReduction="20000"/>
          </a:bodyPr>
          <a:lstStyle/>
          <a:p>
            <a:pPr marL="0" indent="0">
              <a:buNone/>
            </a:pPr>
            <a:r>
              <a:rPr lang="el-GR" sz="3800" b="1" dirty="0" smtClean="0"/>
              <a:t>Ετήσια</a:t>
            </a:r>
            <a:endParaRPr lang="en-US" sz="3800" b="1" dirty="0" smtClean="0"/>
          </a:p>
          <a:p>
            <a:r>
              <a:rPr lang="el-GR" sz="3800" dirty="0" smtClean="0"/>
              <a:t>περιλαμβάνει </a:t>
            </a:r>
            <a:r>
              <a:rPr lang="el-GR" sz="3800" dirty="0"/>
              <a:t>ελεγμένο ισολογισμό ή περιουσιακή κατάσταση</a:t>
            </a:r>
          </a:p>
          <a:p>
            <a:r>
              <a:rPr lang="el-GR" sz="3800" dirty="0"/>
              <a:t>αναλυτικό λογαριασμό των εσόδων και των δαπανών της χρήσης και</a:t>
            </a:r>
          </a:p>
          <a:p>
            <a:r>
              <a:rPr lang="el-GR" sz="3800" dirty="0"/>
              <a:t>έκθεση για τις δραστηριότητες της χρήσης </a:t>
            </a:r>
          </a:p>
          <a:p>
            <a:pPr marL="0" indent="0">
              <a:buNone/>
            </a:pPr>
            <a:r>
              <a:rPr lang="el-GR" sz="3800" dirty="0"/>
              <a:t>	(τα στοιχεία που προβλέπονται αναλυτικά 	στον </a:t>
            </a:r>
            <a:r>
              <a:rPr lang="en-US" sz="3800" dirty="0" smtClean="0"/>
              <a:t>	</a:t>
            </a:r>
            <a:r>
              <a:rPr lang="el-GR" sz="3800" dirty="0" smtClean="0"/>
              <a:t>Τύπο </a:t>
            </a:r>
            <a:r>
              <a:rPr lang="el-GR" sz="3800" dirty="0"/>
              <a:t>ΙΙ του Παραρτήματος</a:t>
            </a:r>
            <a:r>
              <a:rPr lang="el-GR" sz="3800" dirty="0" smtClean="0"/>
              <a:t>) του Νόμου</a:t>
            </a:r>
          </a:p>
          <a:p>
            <a:pPr marL="0" indent="0">
              <a:buNone/>
            </a:pPr>
            <a:endParaRPr lang="el-GR" sz="3800" b="1" dirty="0" smtClean="0"/>
          </a:p>
          <a:p>
            <a:pPr marL="0" indent="0">
              <a:buNone/>
            </a:pPr>
            <a:r>
              <a:rPr lang="el-GR" sz="3800" b="1" dirty="0" smtClean="0"/>
              <a:t>Εξαμηνιαία</a:t>
            </a:r>
            <a:endParaRPr lang="en-US" sz="3800" b="1" dirty="0" smtClean="0"/>
          </a:p>
          <a:p>
            <a:r>
              <a:rPr lang="el-GR" sz="3800" dirty="0"/>
              <a:t>καταρτίζεται σύμφωνα με το Διεθνές Πρότυπο Χρηματοοικονομικής Αναφοράς </a:t>
            </a:r>
            <a:r>
              <a:rPr lang="el-GR" sz="3800" dirty="0" smtClean="0"/>
              <a:t>34</a:t>
            </a:r>
            <a:endParaRPr lang="en-US" sz="3800" dirty="0" smtClean="0"/>
          </a:p>
          <a:p>
            <a:r>
              <a:rPr lang="el-GR" sz="3800" dirty="0"/>
              <a:t>περιλαμβάνει ενδιάμεσες οικονομικές καταστάσεις, καθώς και τα στοιχεία, που προβλέπονται στον Τύπο ΙΙ του </a:t>
            </a:r>
            <a:r>
              <a:rPr lang="el-GR" sz="3800" dirty="0" smtClean="0"/>
              <a:t>Παραρτήματος του Νόμου</a:t>
            </a:r>
            <a:endParaRPr lang="el-GR" sz="3800" dirty="0"/>
          </a:p>
          <a:p>
            <a:pPr marL="0" indent="0">
              <a:buNone/>
            </a:pPr>
            <a:endParaRPr lang="el-GR" sz="3800" dirty="0"/>
          </a:p>
          <a:p>
            <a:endParaRPr lang="en-US" dirty="0"/>
          </a:p>
          <a:p>
            <a:endParaRPr lang="en-US" dirty="0"/>
          </a:p>
          <a:p>
            <a:pPr marL="0" indent="0">
              <a:buNone/>
            </a:pPr>
            <a:endParaRPr lang="en-US" dirty="0"/>
          </a:p>
        </p:txBody>
      </p:sp>
      <p:sp>
        <p:nvSpPr>
          <p:cNvPr id="2" name="Title 1"/>
          <p:cNvSpPr>
            <a:spLocks noGrp="1"/>
          </p:cNvSpPr>
          <p:nvPr>
            <p:ph type="title"/>
          </p:nvPr>
        </p:nvSpPr>
        <p:spPr>
          <a:xfrm>
            <a:off x="685800" y="304800"/>
            <a:ext cx="4953000" cy="838200"/>
          </a:xfrm>
        </p:spPr>
        <p:txBody>
          <a:bodyPr>
            <a:normAutofit fontScale="90000"/>
          </a:bodyPr>
          <a:lstStyle/>
          <a:p>
            <a:r>
              <a:rPr lang="en-US" sz="2400" dirty="0"/>
              <a:t/>
            </a:r>
            <a:br>
              <a:rPr lang="en-US" sz="2400" dirty="0"/>
            </a:br>
            <a:r>
              <a:rPr lang="en-US" sz="2400" dirty="0" smtClean="0"/>
              <a:t/>
            </a:r>
            <a:br>
              <a:rPr lang="en-US" sz="2400" dirty="0" smtClean="0"/>
            </a:br>
            <a:r>
              <a:rPr lang="en-US" sz="3100" b="1" dirty="0" smtClean="0"/>
              <a:t>E</a:t>
            </a:r>
            <a:r>
              <a:rPr lang="el-GR" sz="3100" b="1" dirty="0" smtClean="0"/>
              <a:t>κθέσεις</a:t>
            </a:r>
            <a:r>
              <a:rPr lang="en-US" sz="2400" dirty="0"/>
              <a:t/>
            </a:r>
            <a:br>
              <a:rPr lang="en-US" sz="2400" dirty="0"/>
            </a:br>
            <a:r>
              <a:rPr lang="en-US" sz="2400" dirty="0"/>
              <a:t/>
            </a:r>
            <a:br>
              <a:rPr lang="en-US" sz="2400" dirty="0"/>
            </a:br>
            <a:endParaRPr lang="en-US" sz="2400"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096000" y="304800"/>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442548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67228"/>
            <a:ext cx="7848600" cy="4904971"/>
          </a:xfrm>
        </p:spPr>
        <p:txBody>
          <a:bodyPr>
            <a:normAutofit/>
          </a:bodyPr>
          <a:lstStyle/>
          <a:p>
            <a:pPr lvl="1">
              <a:buFont typeface="Arial" pitchFamily="34" charset="0"/>
              <a:buChar char="•"/>
            </a:pPr>
            <a:r>
              <a:rPr lang="el-GR" sz="2400" dirty="0"/>
              <a:t>I. </a:t>
            </a:r>
            <a:r>
              <a:rPr lang="el-GR" sz="2400" b="1" dirty="0"/>
              <a:t>Κατάσταση ενεργητικού και </a:t>
            </a:r>
            <a:r>
              <a:rPr lang="el-GR" sz="2400" b="1" dirty="0" smtClean="0"/>
              <a:t>παθητικού</a:t>
            </a:r>
            <a:r>
              <a:rPr lang="el-GR" sz="2400" dirty="0" smtClean="0"/>
              <a:t>:</a:t>
            </a:r>
          </a:p>
          <a:p>
            <a:pPr lvl="1"/>
            <a:r>
              <a:rPr lang="el-GR" sz="2400" dirty="0" smtClean="0"/>
              <a:t>κινητές αξίες</a:t>
            </a:r>
          </a:p>
          <a:p>
            <a:pPr lvl="1"/>
            <a:r>
              <a:rPr lang="el-GR" sz="2400" dirty="0" smtClean="0"/>
              <a:t>διαθέσιμα </a:t>
            </a:r>
            <a:r>
              <a:rPr lang="el-GR" sz="2400" dirty="0"/>
              <a:t>σε </a:t>
            </a:r>
            <a:r>
              <a:rPr lang="el-GR" sz="2400" dirty="0" smtClean="0"/>
              <a:t>τράπεζες</a:t>
            </a:r>
          </a:p>
          <a:p>
            <a:pPr lvl="1"/>
            <a:r>
              <a:rPr lang="el-GR" sz="2400" dirty="0" smtClean="0"/>
              <a:t>άλλα </a:t>
            </a:r>
            <a:r>
              <a:rPr lang="el-GR" sz="2400" dirty="0"/>
              <a:t>περιουσιακά </a:t>
            </a:r>
            <a:r>
              <a:rPr lang="el-GR" sz="2400" dirty="0" smtClean="0"/>
              <a:t>στοιχεία</a:t>
            </a:r>
          </a:p>
          <a:p>
            <a:pPr lvl="1"/>
            <a:r>
              <a:rPr lang="el-GR" sz="2400" dirty="0" smtClean="0"/>
              <a:t>σύνολο </a:t>
            </a:r>
            <a:r>
              <a:rPr lang="el-GR" sz="2400" dirty="0"/>
              <a:t>του </a:t>
            </a:r>
            <a:r>
              <a:rPr lang="el-GR" sz="2400" dirty="0" smtClean="0"/>
              <a:t>ενεργητικού</a:t>
            </a:r>
          </a:p>
          <a:p>
            <a:pPr lvl="1"/>
            <a:r>
              <a:rPr lang="el-GR" sz="2400" dirty="0" smtClean="0"/>
              <a:t>Παθητικό</a:t>
            </a:r>
          </a:p>
          <a:p>
            <a:pPr lvl="1"/>
            <a:r>
              <a:rPr lang="el-GR" sz="2400" dirty="0" smtClean="0"/>
              <a:t>καθαρή </a:t>
            </a:r>
            <a:r>
              <a:rPr lang="el-GR" sz="2400" dirty="0"/>
              <a:t>αξία </a:t>
            </a:r>
            <a:r>
              <a:rPr lang="el-GR" sz="2400" dirty="0" smtClean="0"/>
              <a:t>ενεργητικού</a:t>
            </a:r>
          </a:p>
          <a:p>
            <a:pPr lvl="1">
              <a:buFont typeface="Arial" pitchFamily="34" charset="0"/>
              <a:buChar char="•"/>
            </a:pPr>
            <a:r>
              <a:rPr lang="el-GR" sz="2400" dirty="0" smtClean="0"/>
              <a:t>II</a:t>
            </a:r>
            <a:r>
              <a:rPr lang="el-GR" sz="2400" dirty="0"/>
              <a:t>. </a:t>
            </a:r>
            <a:r>
              <a:rPr lang="el-GR" sz="2400" b="1" dirty="0"/>
              <a:t>Αριθμός κυκλοφορούντων </a:t>
            </a:r>
            <a:r>
              <a:rPr lang="el-GR" sz="2400" b="1" dirty="0" smtClean="0"/>
              <a:t>μεριδίων</a:t>
            </a:r>
          </a:p>
          <a:p>
            <a:pPr lvl="1">
              <a:buFont typeface="Arial" pitchFamily="34" charset="0"/>
              <a:buChar char="•"/>
            </a:pPr>
            <a:r>
              <a:rPr lang="el-GR" sz="2400" dirty="0"/>
              <a:t>III. </a:t>
            </a:r>
            <a:r>
              <a:rPr lang="el-GR" sz="2400" b="1" dirty="0"/>
              <a:t>Καθαρή αξία μεριδίου</a:t>
            </a:r>
            <a:endParaRPr lang="en-US" sz="2400" b="1" dirty="0"/>
          </a:p>
          <a:p>
            <a:pPr lvl="1">
              <a:buFont typeface="Arial" pitchFamily="34" charset="0"/>
              <a:buChar char="•"/>
            </a:pPr>
            <a:endParaRPr lang="en-US" dirty="0"/>
          </a:p>
          <a:p>
            <a:pPr lvl="1"/>
            <a:endParaRPr lang="el-GR" dirty="0"/>
          </a:p>
          <a:p>
            <a:endParaRPr lang="en-US" dirty="0"/>
          </a:p>
          <a:p>
            <a:endParaRPr lang="en-US" dirty="0"/>
          </a:p>
          <a:p>
            <a:pPr marL="0" indent="0">
              <a:buNone/>
            </a:pPr>
            <a:endParaRPr lang="en-US" dirty="0"/>
          </a:p>
        </p:txBody>
      </p:sp>
      <p:sp>
        <p:nvSpPr>
          <p:cNvPr id="2" name="Title 1"/>
          <p:cNvSpPr>
            <a:spLocks noGrp="1"/>
          </p:cNvSpPr>
          <p:nvPr>
            <p:ph type="title"/>
          </p:nvPr>
        </p:nvSpPr>
        <p:spPr>
          <a:xfrm>
            <a:off x="685799" y="389858"/>
            <a:ext cx="5142225" cy="877370"/>
          </a:xfrm>
        </p:spPr>
        <p:txBody>
          <a:bodyPr>
            <a:normAutofit fontScale="90000"/>
          </a:bodyPr>
          <a:lstStyle/>
          <a:p>
            <a:r>
              <a:rPr lang="el-GR" sz="2400" dirty="0" smtClean="0"/>
              <a:t/>
            </a:r>
            <a:br>
              <a:rPr lang="el-GR" sz="2400" dirty="0" smtClean="0"/>
            </a:br>
            <a:r>
              <a:rPr lang="el-GR" sz="3100" b="1" dirty="0" smtClean="0"/>
              <a:t>Τύπος </a:t>
            </a:r>
            <a:r>
              <a:rPr lang="el-GR" sz="3100" b="1" dirty="0"/>
              <a:t>ΙΙ του </a:t>
            </a:r>
            <a:r>
              <a:rPr lang="el-GR" sz="3100" b="1" dirty="0" smtClean="0"/>
              <a:t>Παραρτήματος</a:t>
            </a:r>
            <a:br>
              <a:rPr lang="el-GR" sz="3100" b="1" dirty="0" smtClean="0"/>
            </a:br>
            <a:r>
              <a:rPr lang="el-GR" sz="3100" b="1" dirty="0" smtClean="0"/>
              <a:t>του Νόμου</a:t>
            </a:r>
            <a:r>
              <a:rPr lang="en-US" sz="3100" b="1" dirty="0"/>
              <a:t/>
            </a:r>
            <a:br>
              <a:rPr lang="en-US" sz="3100" b="1" dirty="0"/>
            </a:br>
            <a:endParaRPr lang="el-GR" sz="3100" b="1"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096000" y="389858"/>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424822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696200" cy="4952999"/>
          </a:xfrm>
        </p:spPr>
        <p:txBody>
          <a:bodyPr>
            <a:normAutofit fontScale="47500" lnSpcReduction="20000"/>
          </a:bodyPr>
          <a:lstStyle/>
          <a:p>
            <a:pPr marL="457200" lvl="1" indent="0">
              <a:buNone/>
            </a:pPr>
            <a:r>
              <a:rPr lang="el-GR" sz="4900" dirty="0"/>
              <a:t>IV. </a:t>
            </a:r>
            <a:r>
              <a:rPr lang="el-GR" sz="4900" b="1" dirty="0"/>
              <a:t>Τίτλοι χαρτοφυλακίου, με διάκριση </a:t>
            </a:r>
            <a:r>
              <a:rPr lang="el-GR" sz="4900" b="1" dirty="0" smtClean="0"/>
              <a:t>μεταξύ</a:t>
            </a:r>
            <a:r>
              <a:rPr lang="el-GR" sz="4900" dirty="0" smtClean="0"/>
              <a:t>:</a:t>
            </a:r>
            <a:endParaRPr lang="el-GR" sz="4900" dirty="0"/>
          </a:p>
          <a:p>
            <a:pPr lvl="1"/>
            <a:r>
              <a:rPr lang="el-GR" sz="4900" dirty="0" smtClean="0"/>
              <a:t> </a:t>
            </a:r>
            <a:r>
              <a:rPr lang="el-GR" sz="4900" dirty="0"/>
              <a:t>των κινητών αξιών που έχουν </a:t>
            </a:r>
            <a:r>
              <a:rPr lang="el-GR" sz="4900" b="1" dirty="0"/>
              <a:t>εισαχθεί επίσημα </a:t>
            </a:r>
            <a:r>
              <a:rPr lang="el-GR" sz="4900" dirty="0"/>
              <a:t>σε ρυθμιζόμενη χρηματιστηριακή </a:t>
            </a:r>
            <a:r>
              <a:rPr lang="el-GR" sz="4900" dirty="0" smtClean="0"/>
              <a:t>αγορά</a:t>
            </a:r>
          </a:p>
          <a:p>
            <a:pPr lvl="1"/>
            <a:r>
              <a:rPr lang="el-GR" sz="4900" dirty="0" smtClean="0">
                <a:ea typeface="Times New Roman"/>
                <a:cs typeface="Times New Roman"/>
              </a:rPr>
              <a:t>των </a:t>
            </a:r>
            <a:r>
              <a:rPr lang="el-GR" sz="4900" dirty="0">
                <a:ea typeface="Times New Roman"/>
                <a:cs typeface="Times New Roman"/>
              </a:rPr>
              <a:t>κινητών αξιών που είναι </a:t>
            </a:r>
            <a:r>
              <a:rPr lang="el-GR" sz="4900" b="1" dirty="0">
                <a:ea typeface="Times New Roman"/>
                <a:cs typeface="Times New Roman"/>
              </a:rPr>
              <a:t>αντικείμενο διαπραγμάτευσης</a:t>
            </a:r>
            <a:r>
              <a:rPr lang="el-GR" sz="4900" dirty="0">
                <a:ea typeface="Times New Roman"/>
                <a:cs typeface="Times New Roman"/>
              </a:rPr>
              <a:t> σε άλλη ρυθμιζόμενη </a:t>
            </a:r>
            <a:r>
              <a:rPr lang="el-GR" sz="4900" dirty="0" smtClean="0">
                <a:ea typeface="Times New Roman"/>
                <a:cs typeface="Times New Roman"/>
              </a:rPr>
              <a:t>αγορά</a:t>
            </a:r>
          </a:p>
          <a:p>
            <a:pPr lvl="1"/>
            <a:r>
              <a:rPr lang="el-GR" sz="4900" dirty="0" smtClean="0"/>
              <a:t>των </a:t>
            </a:r>
            <a:r>
              <a:rPr lang="el-GR" sz="4900" b="1" dirty="0"/>
              <a:t>νεοεκδοθεισώ</a:t>
            </a:r>
            <a:r>
              <a:rPr lang="el-GR" sz="4900" dirty="0"/>
              <a:t>ν κινητών αξιών που αναφέρονται στην παράγραφο (δ) του εδαφίου (1) του άρθρου </a:t>
            </a:r>
            <a:r>
              <a:rPr lang="el-GR" sz="4900" dirty="0" smtClean="0"/>
              <a:t>40</a:t>
            </a:r>
          </a:p>
          <a:p>
            <a:pPr lvl="1"/>
            <a:r>
              <a:rPr lang="el-GR" sz="4900" dirty="0"/>
              <a:t>των </a:t>
            </a:r>
            <a:r>
              <a:rPr lang="el-GR" sz="4900" b="1" dirty="0"/>
              <a:t>άλλων</a:t>
            </a:r>
            <a:r>
              <a:rPr lang="el-GR" sz="4900" dirty="0"/>
              <a:t> κινητών αξιών που αναφέρονται </a:t>
            </a:r>
            <a:r>
              <a:rPr lang="el-GR" sz="4900" dirty="0" smtClean="0"/>
              <a:t>στην </a:t>
            </a:r>
            <a:r>
              <a:rPr lang="el-GR" sz="4900" dirty="0"/>
              <a:t>παράγραφο (δ) του εδαφίου (1) του άρθρου </a:t>
            </a:r>
            <a:r>
              <a:rPr lang="el-GR" sz="4900" dirty="0" smtClean="0"/>
              <a:t>40</a:t>
            </a:r>
          </a:p>
          <a:p>
            <a:pPr marL="457200" lvl="1" indent="0">
              <a:buNone/>
            </a:pPr>
            <a:r>
              <a:rPr lang="el-GR" sz="4900" dirty="0"/>
              <a:t>Για καθεμία από τις αξίες που αναφέρονται ανωτέρω, θα δηλώνεται </a:t>
            </a:r>
            <a:r>
              <a:rPr lang="el-GR" sz="4900" b="1" dirty="0"/>
              <a:t>το ποσοστό </a:t>
            </a:r>
            <a:r>
              <a:rPr lang="el-GR" sz="4900" dirty="0"/>
              <a:t>που συνυπολογίζεται στο σύνολο του ενεργητικού του ΟΣΕΚΑ</a:t>
            </a:r>
            <a:r>
              <a:rPr lang="el-GR" sz="4900" dirty="0" smtClean="0"/>
              <a:t>.</a:t>
            </a:r>
          </a:p>
          <a:p>
            <a:pPr marL="457200" lvl="1" indent="0">
              <a:buNone/>
            </a:pPr>
            <a:r>
              <a:rPr lang="el-GR" sz="4900" b="1" dirty="0"/>
              <a:t>Μνεία των κινήσεων </a:t>
            </a:r>
            <a:r>
              <a:rPr lang="el-GR" sz="4900" dirty="0"/>
              <a:t>που σημειώθηκαν στη σύνθεση των τίτλων χαρτοφυλακίου κατά τη </a:t>
            </a:r>
            <a:r>
              <a:rPr lang="el-GR" sz="4900" b="1" dirty="0"/>
              <a:t>διάρκεια της περιόδου</a:t>
            </a:r>
            <a:r>
              <a:rPr lang="el-GR" sz="4900" dirty="0"/>
              <a:t> αναφοράς</a:t>
            </a:r>
            <a:endParaRPr lang="en-US" sz="4900" dirty="0"/>
          </a:p>
          <a:p>
            <a:pPr lvl="1">
              <a:buFont typeface="Arial" pitchFamily="34" charset="0"/>
              <a:buChar char="•"/>
            </a:pPr>
            <a:endParaRPr lang="en-US" sz="4900" dirty="0"/>
          </a:p>
          <a:p>
            <a:pPr lvl="1"/>
            <a:endParaRPr lang="el-GR" dirty="0"/>
          </a:p>
          <a:p>
            <a:endParaRPr lang="en-US" dirty="0"/>
          </a:p>
          <a:p>
            <a:endParaRPr lang="en-US" dirty="0"/>
          </a:p>
          <a:p>
            <a:pPr marL="0" indent="0">
              <a:buNone/>
            </a:pPr>
            <a:endParaRPr lang="en-US" dirty="0"/>
          </a:p>
        </p:txBody>
      </p:sp>
      <p:sp>
        <p:nvSpPr>
          <p:cNvPr id="2" name="Title 1"/>
          <p:cNvSpPr>
            <a:spLocks noGrp="1"/>
          </p:cNvSpPr>
          <p:nvPr>
            <p:ph type="title"/>
          </p:nvPr>
        </p:nvSpPr>
        <p:spPr>
          <a:xfrm>
            <a:off x="950816" y="343970"/>
            <a:ext cx="5142225" cy="838200"/>
          </a:xfrm>
        </p:spPr>
        <p:txBody>
          <a:bodyPr>
            <a:noAutofit/>
          </a:bodyPr>
          <a:lstStyle/>
          <a:p>
            <a:r>
              <a:rPr lang="el-GR" sz="2800" b="1" dirty="0" smtClean="0"/>
              <a:t/>
            </a:r>
            <a:br>
              <a:rPr lang="el-GR" sz="2800" b="1" dirty="0" smtClean="0"/>
            </a:br>
            <a:r>
              <a:rPr lang="el-GR" sz="2800" b="1" dirty="0" smtClean="0"/>
              <a:t>Τύπος </a:t>
            </a:r>
            <a:r>
              <a:rPr lang="el-GR" sz="2800" b="1" dirty="0"/>
              <a:t>ΙΙ του </a:t>
            </a:r>
            <a:r>
              <a:rPr lang="el-GR" sz="2800" b="1" dirty="0" smtClean="0"/>
              <a:t>Παραρτήματος του Νόμου</a:t>
            </a:r>
            <a:r>
              <a:rPr lang="en-US" sz="2800" b="1" dirty="0"/>
              <a:t/>
            </a:r>
            <a:br>
              <a:rPr lang="en-US" sz="2800" b="1" dirty="0"/>
            </a:br>
            <a:endParaRPr lang="el-GR" sz="2800" b="1"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096000" y="304800"/>
            <a:ext cx="2837564" cy="87737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12608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67228"/>
            <a:ext cx="7696200" cy="4904971"/>
          </a:xfrm>
        </p:spPr>
        <p:txBody>
          <a:bodyPr>
            <a:normAutofit fontScale="77500" lnSpcReduction="20000"/>
          </a:bodyPr>
          <a:lstStyle/>
          <a:p>
            <a:pPr lvl="1">
              <a:buFont typeface="Arial" pitchFamily="34" charset="0"/>
              <a:buChar char="•"/>
            </a:pPr>
            <a:endParaRPr lang="el-GR" dirty="0" smtClean="0"/>
          </a:p>
          <a:p>
            <a:pPr lvl="1">
              <a:buFont typeface="Arial" pitchFamily="34" charset="0"/>
              <a:buChar char="•"/>
            </a:pPr>
            <a:r>
              <a:rPr lang="el-GR" dirty="0"/>
              <a:t>V. </a:t>
            </a:r>
            <a:r>
              <a:rPr lang="el-GR" b="1" dirty="0"/>
              <a:t>Μνεία των κινήσεων </a:t>
            </a:r>
            <a:r>
              <a:rPr lang="el-GR" dirty="0"/>
              <a:t>που σημειώθηκαν στο ενεργητικό των ΟΣΕΚΑ κατά την περίοδο αναφοράς, στην οποία να </a:t>
            </a:r>
            <a:r>
              <a:rPr lang="el-GR" b="1" dirty="0"/>
              <a:t>περιλαμβάνονται</a:t>
            </a:r>
            <a:r>
              <a:rPr lang="el-GR" dirty="0"/>
              <a:t> τα ακόλουθα στοιχεία:</a:t>
            </a:r>
            <a:endParaRPr lang="en-US" dirty="0"/>
          </a:p>
          <a:p>
            <a:pPr lvl="1"/>
            <a:r>
              <a:rPr lang="el-GR" dirty="0"/>
              <a:t>εισόδημα από επενδύσεις,</a:t>
            </a:r>
            <a:endParaRPr lang="en-US" dirty="0"/>
          </a:p>
          <a:p>
            <a:pPr lvl="1"/>
            <a:r>
              <a:rPr lang="el-GR" dirty="0" smtClean="0"/>
              <a:t>άλλα </a:t>
            </a:r>
            <a:r>
              <a:rPr lang="el-GR" dirty="0"/>
              <a:t>εισοδήματα,</a:t>
            </a:r>
            <a:endParaRPr lang="en-US" dirty="0"/>
          </a:p>
          <a:p>
            <a:pPr lvl="1"/>
            <a:r>
              <a:rPr lang="el-GR" dirty="0" smtClean="0"/>
              <a:t>έξοδα </a:t>
            </a:r>
            <a:r>
              <a:rPr lang="el-GR" dirty="0"/>
              <a:t>διαχείρισης,</a:t>
            </a:r>
            <a:endParaRPr lang="en-US" dirty="0"/>
          </a:p>
          <a:p>
            <a:pPr lvl="1"/>
            <a:r>
              <a:rPr lang="el-GR" dirty="0" smtClean="0"/>
              <a:t>έξοδα </a:t>
            </a:r>
            <a:r>
              <a:rPr lang="el-GR" dirty="0"/>
              <a:t>Θεματοφύλακα,</a:t>
            </a:r>
            <a:endParaRPr lang="en-US" dirty="0"/>
          </a:p>
          <a:p>
            <a:pPr lvl="1"/>
            <a:r>
              <a:rPr lang="el-GR" dirty="0" smtClean="0"/>
              <a:t>άλλες </a:t>
            </a:r>
            <a:r>
              <a:rPr lang="el-GR" dirty="0"/>
              <a:t>επιβαρύνσεις και φόροι,</a:t>
            </a:r>
            <a:endParaRPr lang="en-US" dirty="0"/>
          </a:p>
          <a:p>
            <a:pPr lvl="1"/>
            <a:r>
              <a:rPr lang="el-GR" dirty="0" smtClean="0"/>
              <a:t>καθαρό </a:t>
            </a:r>
            <a:r>
              <a:rPr lang="el-GR" dirty="0"/>
              <a:t>εισόδημα,</a:t>
            </a:r>
            <a:endParaRPr lang="en-US" dirty="0"/>
          </a:p>
          <a:p>
            <a:pPr lvl="1"/>
            <a:r>
              <a:rPr lang="el-GR" dirty="0" smtClean="0"/>
              <a:t>διανεμόμενο </a:t>
            </a:r>
            <a:r>
              <a:rPr lang="el-GR" dirty="0"/>
              <a:t>και επανεπενδυόμενο εισόδημα,</a:t>
            </a:r>
            <a:endParaRPr lang="en-US" dirty="0"/>
          </a:p>
          <a:p>
            <a:pPr lvl="1"/>
            <a:r>
              <a:rPr lang="el-GR" dirty="0" smtClean="0"/>
              <a:t>αύξηση </a:t>
            </a:r>
            <a:r>
              <a:rPr lang="el-GR" dirty="0"/>
              <a:t>ή μείωση του κεφαλαίου,</a:t>
            </a:r>
            <a:endParaRPr lang="en-US" dirty="0"/>
          </a:p>
          <a:p>
            <a:pPr lvl="1"/>
            <a:r>
              <a:rPr lang="el-GR" dirty="0" smtClean="0"/>
              <a:t>ανατίμηση </a:t>
            </a:r>
            <a:r>
              <a:rPr lang="el-GR" dirty="0"/>
              <a:t>ή υποτίμηση των επενδύσεων,</a:t>
            </a:r>
            <a:endParaRPr lang="en-US" dirty="0"/>
          </a:p>
          <a:p>
            <a:pPr lvl="1"/>
            <a:r>
              <a:rPr lang="el-GR" dirty="0" smtClean="0"/>
              <a:t>οποιεσδήποτε </a:t>
            </a:r>
            <a:r>
              <a:rPr lang="el-GR" dirty="0"/>
              <a:t>άλλες μεταβολές που επηρεάζουν το ενεργητικό και το παθητικό του ΟΣΕΚΑ</a:t>
            </a:r>
            <a:endParaRPr lang="en-US" dirty="0"/>
          </a:p>
          <a:p>
            <a:pPr lvl="1"/>
            <a:endParaRPr lang="el-GR" dirty="0"/>
          </a:p>
          <a:p>
            <a:endParaRPr lang="en-US" dirty="0"/>
          </a:p>
          <a:p>
            <a:endParaRPr lang="en-US" dirty="0"/>
          </a:p>
          <a:p>
            <a:pPr marL="0" indent="0">
              <a:buNone/>
            </a:pPr>
            <a:endParaRPr lang="en-US" dirty="0"/>
          </a:p>
        </p:txBody>
      </p:sp>
      <p:pic>
        <p:nvPicPr>
          <p:cNvPr id="5" name="3 - Εικόνα" descr="C:\Users\aggelikh\AppData\Local\Microsoft\Windows\Temporary Internet Files\Content.Outlook\OSEB1MFM\stamp-01 (3).jpg"/>
          <p:cNvPicPr/>
          <p:nvPr/>
        </p:nvPicPr>
        <p:blipFill>
          <a:blip r:embed="rId2"/>
          <a:srcRect/>
          <a:stretch>
            <a:fillRect/>
          </a:stretch>
        </p:blipFill>
        <p:spPr bwMode="auto">
          <a:xfrm>
            <a:off x="6096000" y="400955"/>
            <a:ext cx="2837564" cy="877370"/>
          </a:xfrm>
          <a:prstGeom prst="rect">
            <a:avLst/>
          </a:prstGeom>
          <a:noFill/>
          <a:ln w="9525">
            <a:noFill/>
            <a:miter lim="800000"/>
            <a:headEnd/>
            <a:tailEnd/>
          </a:ln>
        </p:spPr>
      </p:pic>
      <p:sp>
        <p:nvSpPr>
          <p:cNvPr id="7" name="Title 1"/>
          <p:cNvSpPr>
            <a:spLocks noGrp="1"/>
          </p:cNvSpPr>
          <p:nvPr>
            <p:ph type="title"/>
          </p:nvPr>
        </p:nvSpPr>
        <p:spPr>
          <a:xfrm>
            <a:off x="838200" y="400955"/>
            <a:ext cx="5370825" cy="877370"/>
          </a:xfrm>
        </p:spPr>
        <p:txBody>
          <a:bodyPr>
            <a:noAutofit/>
          </a:bodyPr>
          <a:lstStyle/>
          <a:p>
            <a:r>
              <a:rPr lang="el-GR" sz="2800" b="1" dirty="0" smtClean="0"/>
              <a:t/>
            </a:r>
            <a:br>
              <a:rPr lang="el-GR" sz="2800" b="1" dirty="0" smtClean="0"/>
            </a:br>
            <a:r>
              <a:rPr lang="el-GR" sz="2800" b="1" dirty="0" smtClean="0"/>
              <a:t>Τύπος </a:t>
            </a:r>
            <a:r>
              <a:rPr lang="el-GR" sz="2800" b="1" dirty="0"/>
              <a:t>ΙΙ του </a:t>
            </a:r>
            <a:r>
              <a:rPr lang="el-GR" sz="2800" b="1" dirty="0" smtClean="0"/>
              <a:t>Παραρτήματος του Νόμου</a:t>
            </a:r>
            <a:r>
              <a:rPr lang="en-US" sz="2800" b="1" dirty="0"/>
              <a:t/>
            </a:r>
            <a:br>
              <a:rPr lang="en-US" sz="2800" b="1" dirty="0"/>
            </a:br>
            <a:endParaRPr lang="el-GR" sz="28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586850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1043</Words>
  <Application>Microsoft Office PowerPoint</Application>
  <PresentationFormat>On-screen Show (4:3)</PresentationFormat>
  <Paragraphs>143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Πληροφορίες προς τους Επενδυτές - Εισαγωγή  </vt:lpstr>
      <vt:lpstr>  Νομικό Πλαίσιο  </vt:lpstr>
      <vt:lpstr>  Πληροφορίες προς τους  Επενδυτές  </vt:lpstr>
      <vt:lpstr>  Ενημερωτικό Δελτίο  </vt:lpstr>
      <vt:lpstr>  Ενημερωτικό Δελτίο  </vt:lpstr>
      <vt:lpstr>  Eκθέσεις  </vt:lpstr>
      <vt:lpstr> Τύπος ΙΙ του Παραρτήματος του Νόμου </vt:lpstr>
      <vt:lpstr> Τύπος ΙΙ του Παραρτήματος του Νόμου </vt:lpstr>
      <vt:lpstr> Τύπος ΙΙ του Παραρτήματος του Νόμου </vt:lpstr>
      <vt:lpstr>Καθημερινή Δημοσίευση</vt:lpstr>
      <vt:lpstr>Βασικές πληροφορίες για τους επενδυτές</vt:lpstr>
      <vt:lpstr>Βασικές πληροφορίες για τους επενδυτές</vt:lpstr>
      <vt:lpstr>Βασικές πληροφορίες για τους επενδυτές- Περιεχόμενα</vt:lpstr>
      <vt:lpstr>Βασικές πληροφορίες για τους επενδυτές- ESMA /CESR</vt:lpstr>
      <vt:lpstr>Ανακοινώσεις/Διαφημίσεις ΟΣΕΚΑ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Vasilis Spanos</dc:creator>
  <cp:lastModifiedBy>Georgina Georgiadou</cp:lastModifiedBy>
  <cp:revision>39</cp:revision>
  <cp:lastPrinted>2012-06-28T07:54:49Z</cp:lastPrinted>
  <dcterms:created xsi:type="dcterms:W3CDTF">2006-08-16T00:00:00Z</dcterms:created>
  <dcterms:modified xsi:type="dcterms:W3CDTF">2012-07-06T10:20:36Z</dcterms:modified>
</cp:coreProperties>
</file>