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70" r:id="rId2"/>
    <p:sldId id="300" r:id="rId3"/>
    <p:sldId id="299" r:id="rId4"/>
    <p:sldId id="271" r:id="rId5"/>
    <p:sldId id="285" r:id="rId6"/>
    <p:sldId id="287" r:id="rId7"/>
    <p:sldId id="292" r:id="rId8"/>
    <p:sldId id="288" r:id="rId9"/>
    <p:sldId id="289" r:id="rId10"/>
    <p:sldId id="290" r:id="rId11"/>
    <p:sldId id="286" r:id="rId12"/>
    <p:sldId id="272" r:id="rId13"/>
    <p:sldId id="277" r:id="rId14"/>
    <p:sldId id="278" r:id="rId15"/>
    <p:sldId id="301" r:id="rId16"/>
    <p:sldId id="273" r:id="rId17"/>
    <p:sldId id="294" r:id="rId18"/>
    <p:sldId id="295" r:id="rId19"/>
    <p:sldId id="296" r:id="rId20"/>
    <p:sldId id="297" r:id="rId21"/>
    <p:sldId id="275" r:id="rId22"/>
    <p:sldId id="298"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66F49BD-C18D-419A-97BB-9D4333CDA030}" type="datetimeFigureOut">
              <a:rPr lang="en-US" smtClean="0"/>
              <a:t>7/6/2012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BD04662-730D-437B-BE5B-CC617EFA0796}" type="slidenum">
              <a:rPr lang="en-US" smtClean="0"/>
              <a:t>‹#›</a:t>
            </a:fld>
            <a:endParaRPr lang="en-US" dirty="0"/>
          </a:p>
        </p:txBody>
      </p:sp>
    </p:spTree>
    <p:extLst>
      <p:ext uri="{BB962C8B-B14F-4D97-AF65-F5344CB8AC3E}">
        <p14:creationId xmlns:p14="http://schemas.microsoft.com/office/powerpoint/2010/main" val="2400635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6C12D05-1B63-49ED-9D25-F766475E1E86}" type="datetimeFigureOut">
              <a:rPr lang="en-US" smtClean="0"/>
              <a:t>7/6/2012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A855CD3-7041-4A09-AFBC-9CB872A9BE97}" type="slidenum">
              <a:rPr lang="en-US" smtClean="0"/>
              <a:t>‹#›</a:t>
            </a:fld>
            <a:endParaRPr lang="en-US"/>
          </a:p>
        </p:txBody>
      </p:sp>
    </p:spTree>
    <p:extLst>
      <p:ext uri="{BB962C8B-B14F-4D97-AF65-F5344CB8AC3E}">
        <p14:creationId xmlns:p14="http://schemas.microsoft.com/office/powerpoint/2010/main" val="3546715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8189CD-CC70-4EFF-A971-79A5AD567561}" type="datetime1">
              <a:rPr lang="en-US" smtClean="0"/>
              <a:t>7/6/2012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151635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3FED95-FF3C-4540-990D-88A259F5D67B}" type="datetime1">
              <a:rPr lang="en-US" smtClean="0"/>
              <a:t>7/6/2012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3859316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E7727-B64C-47C5-9CED-9FA35EAFD148}" type="datetime1">
              <a:rPr lang="en-US" smtClean="0"/>
              <a:t>7/6/2012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160415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DF26CF-E098-4531-8321-066E1962E8D4}" type="datetime1">
              <a:rPr lang="en-US" smtClean="0"/>
              <a:t>7/6/2012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256385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585B2C-1142-4350-A51F-156CFE4CF1F4}" type="datetime1">
              <a:rPr lang="en-US" smtClean="0"/>
              <a:t>7/6/2012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2489443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DB681A-5C5E-4627-B4D2-CFB162A4BE34}" type="datetime1">
              <a:rPr lang="en-US" smtClean="0"/>
              <a:t>7/6/2012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1540042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8CCDBA-20B5-4B9F-B059-70B55604CD45}" type="datetime1">
              <a:rPr lang="en-US" smtClean="0"/>
              <a:t>7/6/2012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2469085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2B9A20-7C54-497D-BCDD-933D9FDD06FD}" type="datetime1">
              <a:rPr lang="en-US" smtClean="0"/>
              <a:t>7/6/2012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2203472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686DF6-DF64-414C-80FD-75555D348F57}" type="datetime1">
              <a:rPr lang="en-US" smtClean="0"/>
              <a:t>7/6/2012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1790016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8EC7C-67F6-42E1-85F7-9FAB807DF185}" type="datetime1">
              <a:rPr lang="en-US" smtClean="0"/>
              <a:t>7/6/2012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191489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57A6E9-A128-449C-B29F-E4BF3F729CC1}" type="datetime1">
              <a:rPr lang="en-US" smtClean="0"/>
              <a:t>7/6/2012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25AE79-0513-460E-8E27-41133DC08637}" type="slidenum">
              <a:rPr lang="en-US" smtClean="0"/>
              <a:t>‹#›</a:t>
            </a:fld>
            <a:endParaRPr lang="en-US" dirty="0"/>
          </a:p>
        </p:txBody>
      </p:sp>
    </p:spTree>
    <p:extLst>
      <p:ext uri="{BB962C8B-B14F-4D97-AF65-F5344CB8AC3E}">
        <p14:creationId xmlns:p14="http://schemas.microsoft.com/office/powerpoint/2010/main" val="285428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EC727-4A19-400C-BE3E-F73D08B1DE0B}" type="datetime1">
              <a:rPr lang="en-US" smtClean="0"/>
              <a:t>7/6/2012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5AE79-0513-460E-8E27-41133DC08637}" type="slidenum">
              <a:rPr lang="en-US" smtClean="0"/>
              <a:t>‹#›</a:t>
            </a:fld>
            <a:endParaRPr lang="en-US" dirty="0"/>
          </a:p>
        </p:txBody>
      </p:sp>
    </p:spTree>
    <p:extLst>
      <p:ext uri="{BB962C8B-B14F-4D97-AF65-F5344CB8AC3E}">
        <p14:creationId xmlns:p14="http://schemas.microsoft.com/office/powerpoint/2010/main" val="391455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761396" cy="4495799"/>
          </a:xfrm>
        </p:spPr>
        <p:txBody>
          <a:bodyPr>
            <a:normAutofit/>
          </a:bodyPr>
          <a:lstStyle/>
          <a:p>
            <a:pPr marL="171450" lvl="1" indent="-171450">
              <a:buFont typeface="Arial" pitchFamily="34" charset="0"/>
              <a:buChar char="•"/>
            </a:pPr>
            <a:r>
              <a:rPr lang="el-GR" dirty="0" smtClean="0"/>
              <a:t>Νομικό πλαίσιο</a:t>
            </a:r>
          </a:p>
          <a:p>
            <a:pPr marL="171450" lvl="1" indent="-171450">
              <a:buFont typeface="Arial" pitchFamily="34" charset="0"/>
              <a:buChar char="•"/>
            </a:pPr>
            <a:r>
              <a:rPr lang="el-GR" dirty="0" smtClean="0"/>
              <a:t>Επιτρεπόμενες επενδύσεις</a:t>
            </a:r>
          </a:p>
          <a:p>
            <a:pPr marL="171450" lvl="1" indent="-171450">
              <a:buFont typeface="Arial" pitchFamily="34" charset="0"/>
              <a:buChar char="•"/>
            </a:pPr>
            <a:r>
              <a:rPr lang="el-GR" dirty="0" smtClean="0"/>
              <a:t>Επενδυτικά όρια</a:t>
            </a:r>
          </a:p>
          <a:p>
            <a:pPr marL="171450" lvl="1" indent="-171450">
              <a:buFont typeface="Arial" pitchFamily="34" charset="0"/>
              <a:buChar char="•"/>
            </a:pPr>
            <a:r>
              <a:rPr lang="el-GR" dirty="0" smtClean="0"/>
              <a:t>Διαχείριση κινδύνου</a:t>
            </a:r>
          </a:p>
          <a:p>
            <a:pPr marL="171450" lvl="1" indent="-171450">
              <a:buFont typeface="Arial" pitchFamily="34" charset="0"/>
              <a:buChar char="•"/>
            </a:pPr>
            <a:endParaRPr lang="el-GR" dirty="0" smtClean="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533400" y="304801"/>
            <a:ext cx="4572000" cy="1066800"/>
          </a:xfrm>
        </p:spPr>
        <p:txBody>
          <a:bodyPr>
            <a:normAutofit fontScale="90000"/>
          </a:bodyPr>
          <a:lstStyle/>
          <a:p>
            <a:r>
              <a:rPr lang="en-US" sz="2400" dirty="0" smtClean="0"/>
              <a:t/>
            </a:r>
            <a:br>
              <a:rPr lang="en-US" sz="2400" dirty="0" smtClean="0"/>
            </a:br>
            <a:r>
              <a:rPr lang="en-US" sz="2400" dirty="0" smtClean="0"/>
              <a:t/>
            </a:r>
            <a:br>
              <a:rPr lang="en-US" sz="2400" dirty="0" smtClean="0"/>
            </a:br>
            <a:r>
              <a:rPr lang="el-GR" sz="3100" b="1" dirty="0" smtClean="0"/>
              <a:t>ΕΠΙΤΡΕΠΟΜΕΝΕΣ ΕΠΕΝΔΥΣΕΙΣ</a:t>
            </a:r>
            <a:r>
              <a:rPr lang="en-US" sz="3100" b="1" dirty="0" smtClean="0"/>
              <a:t> </a:t>
            </a:r>
            <a:r>
              <a:rPr lang="el-GR" sz="3100" b="1" dirty="0" smtClean="0"/>
              <a:t>ΚΑΙ ΔΙΑΧΕΙΡΙΣΗ ΚΙΝΔΥΝΟΥ</a:t>
            </a:r>
            <a:r>
              <a:rPr lang="en-US" sz="2400" dirty="0"/>
              <a:t/>
            </a:r>
            <a:br>
              <a:rPr lang="en-US" sz="2400" dirty="0"/>
            </a:br>
            <a:r>
              <a:rPr lang="en-US" sz="2400" dirty="0"/>
              <a:t/>
            </a:r>
            <a:br>
              <a:rPr lang="en-US" sz="2400" dirty="0"/>
            </a:br>
            <a:endParaRPr lang="en-US" sz="2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5" name="Slide Number Placeholder 4"/>
          <p:cNvSpPr>
            <a:spLocks noGrp="1"/>
          </p:cNvSpPr>
          <p:nvPr>
            <p:ph type="sldNum" sz="quarter" idx="12"/>
          </p:nvPr>
        </p:nvSpPr>
        <p:spPr/>
        <p:txBody>
          <a:bodyPr/>
          <a:lstStyle/>
          <a:p>
            <a:fld id="{3425AE79-0513-460E-8E27-41133DC08637}" type="slidenum">
              <a:rPr lang="en-US" smtClean="0"/>
              <a:t>1</a:t>
            </a:fld>
            <a:endParaRPr lang="en-US" dirty="0"/>
          </a:p>
        </p:txBody>
      </p:sp>
    </p:spTree>
    <p:extLst>
      <p:ext uri="{BB962C8B-B14F-4D97-AF65-F5344CB8AC3E}">
        <p14:creationId xmlns:p14="http://schemas.microsoft.com/office/powerpoint/2010/main" val="1100147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a:bodyPr>
          <a:lstStyle/>
          <a:p>
            <a:pPr marL="457200" lvl="1" indent="-457200">
              <a:buFont typeface="Arial" pitchFamily="34" charset="0"/>
              <a:buChar char="•"/>
            </a:pPr>
            <a:r>
              <a:rPr lang="el-GR" dirty="0"/>
              <a:t>Οι αντισυμβαλλόμενοι </a:t>
            </a:r>
            <a:r>
              <a:rPr lang="el-GR" dirty="0" smtClean="0"/>
              <a:t>είναι </a:t>
            </a:r>
            <a:r>
              <a:rPr lang="el-GR" b="1" dirty="0"/>
              <a:t>ιδρύματα</a:t>
            </a:r>
            <a:r>
              <a:rPr lang="el-GR" dirty="0"/>
              <a:t> που υπόκεινται σε </a:t>
            </a:r>
            <a:r>
              <a:rPr lang="el-GR" b="1" dirty="0"/>
              <a:t>προληπτική εποπτεία </a:t>
            </a:r>
            <a:r>
              <a:rPr lang="el-GR" dirty="0"/>
              <a:t>και εντάσσονται στις κατηγορίες που έχουν εγκριθεί από την Επιτροπή </a:t>
            </a:r>
            <a:r>
              <a:rPr lang="el-GR" dirty="0" smtClean="0"/>
              <a:t>Κεφαλαιαγοράς</a:t>
            </a:r>
          </a:p>
          <a:p>
            <a:pPr marL="457200" lvl="1" indent="-457200">
              <a:buFont typeface="Arial" pitchFamily="34" charset="0"/>
              <a:buChar char="•"/>
            </a:pPr>
            <a:r>
              <a:rPr lang="el-GR" dirty="0"/>
              <a:t>Τα εξωχρηματιστηριακά παράγωγα υπόκεινται </a:t>
            </a:r>
            <a:r>
              <a:rPr lang="el-GR" b="1" dirty="0"/>
              <a:t>καθημερινά</a:t>
            </a:r>
            <a:r>
              <a:rPr lang="el-GR" dirty="0"/>
              <a:t> σε </a:t>
            </a:r>
            <a:r>
              <a:rPr lang="el-GR" b="1" dirty="0"/>
              <a:t>αξιόπιστη και επαληθεύσιμη αποτίμηση</a:t>
            </a:r>
            <a:r>
              <a:rPr lang="el-GR" dirty="0"/>
              <a:t> και μπορούν να </a:t>
            </a:r>
            <a:r>
              <a:rPr lang="el-GR" b="1" dirty="0"/>
              <a:t>πωλούνται</a:t>
            </a:r>
            <a:r>
              <a:rPr lang="el-GR" dirty="0"/>
              <a:t>, να </a:t>
            </a:r>
            <a:r>
              <a:rPr lang="el-GR" b="1" dirty="0"/>
              <a:t>ρευστοποιούνται</a:t>
            </a:r>
            <a:r>
              <a:rPr lang="el-GR" dirty="0"/>
              <a:t> ή </a:t>
            </a:r>
            <a:r>
              <a:rPr lang="el-GR" b="1" dirty="0"/>
              <a:t>να ακυρώνονται με αντισταθμιστική πράξη</a:t>
            </a:r>
            <a:r>
              <a:rPr lang="el-GR" dirty="0"/>
              <a:t>, </a:t>
            </a:r>
            <a:r>
              <a:rPr lang="el-GR" b="1" dirty="0"/>
              <a:t>κάθε στιγμή και σε δίκαιη </a:t>
            </a:r>
            <a:r>
              <a:rPr lang="el-GR" b="1" dirty="0" smtClean="0"/>
              <a:t>τιμή</a:t>
            </a:r>
            <a:endParaRPr lang="en-US" b="1" dirty="0"/>
          </a:p>
        </p:txBody>
      </p:sp>
      <p:sp>
        <p:nvSpPr>
          <p:cNvPr id="2" name="Title 1"/>
          <p:cNvSpPr>
            <a:spLocks noGrp="1"/>
          </p:cNvSpPr>
          <p:nvPr>
            <p:ph type="title"/>
          </p:nvPr>
        </p:nvSpPr>
        <p:spPr>
          <a:xfrm>
            <a:off x="838200" y="404304"/>
            <a:ext cx="4191000" cy="1143000"/>
          </a:xfrm>
        </p:spPr>
        <p:txBody>
          <a:bodyPr>
            <a:noAutofit/>
          </a:bodyPr>
          <a:lstStyle/>
          <a:p>
            <a:pPr lvl="1" algn="ctr" rtl="0">
              <a:spcBef>
                <a:spcPct val="0"/>
              </a:spcBef>
            </a:pPr>
            <a:r>
              <a:rPr lang="el-GR" sz="2800" b="1" dirty="0">
                <a:latin typeface="+mn-lt"/>
              </a:rPr>
              <a:t>Παράγωγα χρηματοοικονομικά </a:t>
            </a:r>
            <a:r>
              <a:rPr lang="el-GR" sz="2800" b="1" dirty="0" smtClean="0">
                <a:latin typeface="+mn-lt"/>
              </a:rPr>
              <a:t>μέσα  </a:t>
            </a:r>
            <a:r>
              <a:rPr lang="en-US" sz="2800" b="1" dirty="0">
                <a:latin typeface="+mn-lt"/>
              </a:rPr>
              <a:t/>
            </a:r>
            <a:br>
              <a:rPr lang="en-US" sz="2800" b="1" dirty="0">
                <a:latin typeface="+mn-lt"/>
              </a:rPr>
            </a:br>
            <a:r>
              <a:rPr lang="el-GR" sz="2800" b="1" dirty="0" smtClean="0">
                <a:latin typeface="+mn-lt"/>
              </a:rPr>
              <a:t>έξω-χρηματιστηριακά</a:t>
            </a:r>
            <a:br>
              <a:rPr lang="el-GR" sz="2800" b="1" dirty="0" smtClean="0">
                <a:latin typeface="+mn-lt"/>
              </a:rPr>
            </a:br>
            <a:endParaRPr lang="en-US" sz="2800" b="1" dirty="0">
              <a:latin typeface="+mn-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6707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10</a:t>
            </a:fld>
            <a:endParaRPr lang="en-US" dirty="0"/>
          </a:p>
        </p:txBody>
      </p:sp>
    </p:spTree>
    <p:extLst>
      <p:ext uri="{BB962C8B-B14F-4D97-AF65-F5344CB8AC3E}">
        <p14:creationId xmlns:p14="http://schemas.microsoft.com/office/powerpoint/2010/main" val="1633484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fontScale="77500" lnSpcReduction="20000"/>
          </a:bodyPr>
          <a:lstStyle/>
          <a:p>
            <a:pPr marL="457200" lvl="1" indent="-457200">
              <a:buFont typeface="Arial" pitchFamily="34" charset="0"/>
              <a:buChar char="•"/>
            </a:pPr>
            <a:r>
              <a:rPr lang="el-GR" dirty="0"/>
              <a:t>Τον όγκο (</a:t>
            </a:r>
            <a:r>
              <a:rPr lang="en-GB" dirty="0"/>
              <a:t>volume</a:t>
            </a:r>
            <a:r>
              <a:rPr lang="el-GR" dirty="0"/>
              <a:t>) και την </a:t>
            </a:r>
            <a:r>
              <a:rPr lang="el-GR" b="1" dirty="0"/>
              <a:t>κίνηση (</a:t>
            </a:r>
            <a:r>
              <a:rPr lang="en-GB" b="1" dirty="0"/>
              <a:t>turnover</a:t>
            </a:r>
            <a:r>
              <a:rPr lang="el-GR" b="1" dirty="0"/>
              <a:t>) </a:t>
            </a:r>
            <a:r>
              <a:rPr lang="el-GR" dirty="0"/>
              <a:t>των </a:t>
            </a:r>
            <a:r>
              <a:rPr lang="el-GR" dirty="0" smtClean="0"/>
              <a:t>συναλλαγών</a:t>
            </a:r>
          </a:p>
          <a:p>
            <a:pPr marL="457200" lvl="1" indent="-457200">
              <a:buFont typeface="Arial" pitchFamily="34" charset="0"/>
              <a:buChar char="•"/>
            </a:pPr>
            <a:r>
              <a:rPr lang="el-GR" dirty="0"/>
              <a:t>Όταν η τιμή καθορίζεται από την προσφορά και ζήτηση στην αγορά, το </a:t>
            </a:r>
            <a:r>
              <a:rPr lang="el-GR" b="1" dirty="0"/>
              <a:t>μέγεθος της έκδοσης </a:t>
            </a:r>
            <a:r>
              <a:rPr lang="el-GR" dirty="0"/>
              <a:t>και την </a:t>
            </a:r>
            <a:r>
              <a:rPr lang="el-GR" b="1" dirty="0"/>
              <a:t>αναλογία της έκδοσης </a:t>
            </a:r>
            <a:r>
              <a:rPr lang="el-GR" dirty="0"/>
              <a:t>που ο διαχειριστής του χαρτοφυλακίου </a:t>
            </a:r>
            <a:r>
              <a:rPr lang="el-GR" b="1" dirty="0"/>
              <a:t>προτίθεται να αγοράσει</a:t>
            </a:r>
            <a:r>
              <a:rPr lang="el-GR" dirty="0"/>
              <a:t>, καθώς επίσης και </a:t>
            </a:r>
            <a:r>
              <a:rPr lang="el-GR" b="1" dirty="0"/>
              <a:t>εκτίμηση της δυνατότητας </a:t>
            </a:r>
            <a:r>
              <a:rPr lang="el-GR" dirty="0"/>
              <a:t>και του </a:t>
            </a:r>
            <a:r>
              <a:rPr lang="el-GR" b="1" dirty="0"/>
              <a:t>χρονικού πλαισίου να αγοράσει ή να </a:t>
            </a:r>
            <a:r>
              <a:rPr lang="el-GR" b="1" dirty="0" smtClean="0"/>
              <a:t>πωλήσει</a:t>
            </a:r>
          </a:p>
          <a:p>
            <a:pPr marL="457200" lvl="1" indent="-457200">
              <a:buFont typeface="Arial" pitchFamily="34" charset="0"/>
              <a:buChar char="•"/>
            </a:pPr>
            <a:r>
              <a:rPr lang="el-GR" dirty="0"/>
              <a:t>θα πρέπει να λαμβάνεται υπόψη η </a:t>
            </a:r>
            <a:r>
              <a:rPr lang="el-GR" b="1" dirty="0"/>
              <a:t>ανάλυση της ποιότητας και του αριθμού των μεσαζόντων (intermediaries) </a:t>
            </a:r>
            <a:r>
              <a:rPr lang="el-GR" dirty="0"/>
              <a:t>και των </a:t>
            </a:r>
            <a:r>
              <a:rPr lang="el-GR" b="1" dirty="0"/>
              <a:t>ειδικών διαπραγματευτών (market makers)</a:t>
            </a:r>
            <a:r>
              <a:rPr lang="el-GR" dirty="0"/>
              <a:t> που εκτελούν πράξεις στην εν λόγω κινητή </a:t>
            </a:r>
            <a:r>
              <a:rPr lang="el-GR" dirty="0" smtClean="0"/>
              <a:t>αξία</a:t>
            </a:r>
          </a:p>
          <a:p>
            <a:pPr marL="457200" lvl="1" indent="-457200">
              <a:buFont typeface="Arial" pitchFamily="34" charset="0"/>
              <a:buChar char="•"/>
            </a:pPr>
            <a:r>
              <a:rPr lang="el-GR" dirty="0"/>
              <a:t>Σε περίπτωση που η αξία αξιολογηθεί </a:t>
            </a:r>
            <a:r>
              <a:rPr lang="el-GR" b="1" dirty="0"/>
              <a:t>ως ανεπαρκούς </a:t>
            </a:r>
            <a:r>
              <a:rPr lang="el-GR" b="1" dirty="0" smtClean="0"/>
              <a:t>ρευστότητας</a:t>
            </a:r>
            <a:r>
              <a:rPr lang="el-GR" dirty="0" smtClean="0"/>
              <a:t>, </a:t>
            </a:r>
            <a:r>
              <a:rPr lang="el-GR" dirty="0"/>
              <a:t>η αξία θα πρέπει </a:t>
            </a:r>
            <a:r>
              <a:rPr lang="el-GR" b="1" dirty="0"/>
              <a:t>να αγοραστεί ή να διατηρηθεί στο χαρτοφυλάκιο </a:t>
            </a:r>
            <a:r>
              <a:rPr lang="el-GR" dirty="0"/>
              <a:t>του ΟΣΕΚΑ </a:t>
            </a:r>
            <a:r>
              <a:rPr lang="el-GR" b="1" dirty="0"/>
              <a:t>μόνο εφόσον υπάρχουν σε αυτό επαρκούς ρευστότητας </a:t>
            </a:r>
            <a:r>
              <a:rPr lang="el-GR" b="1" dirty="0" smtClean="0"/>
              <a:t>αξίες</a:t>
            </a:r>
            <a:endParaRPr lang="el-GR" dirty="0"/>
          </a:p>
          <a:p>
            <a:pPr marL="0" lvl="1" indent="0">
              <a:buNone/>
            </a:pPr>
            <a:endParaRPr lang="el-GR" dirty="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1066800" y="213804"/>
            <a:ext cx="4038600" cy="1219200"/>
          </a:xfrm>
        </p:spPr>
        <p:txBody>
          <a:bodyPr>
            <a:normAutofit/>
          </a:bodyPr>
          <a:lstStyle/>
          <a:p>
            <a:r>
              <a:rPr lang="el-GR" sz="2800" b="1" dirty="0">
                <a:latin typeface="+mn-lt"/>
              </a:rPr>
              <a:t>Α</a:t>
            </a:r>
            <a:r>
              <a:rPr lang="el-GR" sz="2800" b="1" dirty="0" smtClean="0">
                <a:latin typeface="+mn-lt"/>
              </a:rPr>
              <a:t>ξιολόγηση </a:t>
            </a:r>
            <a:r>
              <a:rPr lang="el-GR" sz="2800" b="1" dirty="0">
                <a:latin typeface="+mn-lt"/>
              </a:rPr>
              <a:t>του κινδύνου ρευστότητας</a:t>
            </a:r>
            <a:endParaRPr lang="en-US" sz="2800" b="1" dirty="0">
              <a:latin typeface="+mn-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11</a:t>
            </a:fld>
            <a:endParaRPr lang="en-US" dirty="0"/>
          </a:p>
        </p:txBody>
      </p:sp>
    </p:spTree>
    <p:extLst>
      <p:ext uri="{BB962C8B-B14F-4D97-AF65-F5344CB8AC3E}">
        <p14:creationId xmlns:p14="http://schemas.microsoft.com/office/powerpoint/2010/main" val="975135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a:bodyPr>
          <a:lstStyle/>
          <a:p>
            <a:pPr marL="457200" lvl="1" indent="-457200">
              <a:buFont typeface="Arial" pitchFamily="34" charset="0"/>
              <a:buChar char="•"/>
            </a:pPr>
            <a:r>
              <a:rPr lang="el-GR" sz="2400" dirty="0"/>
              <a:t>να επενδύει </a:t>
            </a:r>
            <a:r>
              <a:rPr lang="el-GR" sz="2400" b="1" dirty="0"/>
              <a:t>άνω του 10% </a:t>
            </a:r>
            <a:r>
              <a:rPr lang="el-GR" sz="2400" dirty="0"/>
              <a:t>του ενεργητικού του σε άλλες κινητές αξίες ή μέσα χρηματαγοράς, </a:t>
            </a:r>
            <a:r>
              <a:rPr lang="el-GR" sz="2400" b="1" dirty="0"/>
              <a:t>εκτός από τα </a:t>
            </a:r>
            <a:r>
              <a:rPr lang="el-GR" sz="2400" b="1" dirty="0" smtClean="0"/>
              <a:t>αναφερόμενα</a:t>
            </a:r>
            <a:r>
              <a:rPr lang="en-US" sz="2400" dirty="0" smtClean="0"/>
              <a:t> </a:t>
            </a:r>
            <a:r>
              <a:rPr lang="el-GR" sz="2400" dirty="0" smtClean="0"/>
              <a:t>στις προηγούμενες διαφάνεις</a:t>
            </a:r>
          </a:p>
          <a:p>
            <a:pPr marL="457200" lvl="1" indent="-457200">
              <a:buFont typeface="Arial" pitchFamily="34" charset="0"/>
              <a:buChar char="•"/>
            </a:pPr>
            <a:r>
              <a:rPr lang="el-GR" sz="2400" dirty="0"/>
              <a:t>να </a:t>
            </a:r>
            <a:r>
              <a:rPr lang="el-GR" sz="2400" b="1" dirty="0"/>
              <a:t>αποκτά πολύτιμα μέταλλα </a:t>
            </a:r>
            <a:r>
              <a:rPr lang="el-GR" sz="2400" dirty="0"/>
              <a:t>ή </a:t>
            </a:r>
            <a:r>
              <a:rPr lang="el-GR" sz="2400" b="1" dirty="0"/>
              <a:t>παραστατικούς αυτών τίτλους</a:t>
            </a:r>
            <a:endParaRPr lang="el-GR" sz="2400" b="1" dirty="0" smtClean="0"/>
          </a:p>
          <a:p>
            <a:pPr marL="457200" lvl="1" indent="-457200">
              <a:buFont typeface="Arial" pitchFamily="34" charset="0"/>
              <a:buChar char="•"/>
            </a:pPr>
            <a:endParaRPr lang="el-GR" dirty="0"/>
          </a:p>
          <a:p>
            <a:pPr marL="0" lvl="1" indent="0">
              <a:buNone/>
            </a:pPr>
            <a:endParaRPr lang="el-GR" dirty="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609600" y="251904"/>
            <a:ext cx="4343400" cy="1143000"/>
          </a:xfrm>
        </p:spPr>
        <p:txBody>
          <a:bodyPr>
            <a:normAutofit fontScale="90000"/>
          </a:bodyPr>
          <a:lstStyle/>
          <a:p>
            <a:r>
              <a:rPr lang="en-US" sz="2400" dirty="0" smtClean="0"/>
              <a:t/>
            </a:r>
            <a:br>
              <a:rPr lang="en-US" sz="2400" dirty="0" smtClean="0"/>
            </a:br>
            <a:r>
              <a:rPr lang="en-US" sz="3100" b="1" dirty="0" smtClean="0"/>
              <a:t>MH </a:t>
            </a:r>
            <a:r>
              <a:rPr lang="el-GR" sz="3100" b="1" dirty="0" smtClean="0"/>
              <a:t>ΕΠΙΤΡΕΠΟΜΕΝΕΣ </a:t>
            </a:r>
            <a:r>
              <a:rPr lang="el-GR" sz="3100" b="1" dirty="0"/>
              <a:t>ΕΠΕΝΔΥΣΕΙΣ</a:t>
            </a:r>
            <a:r>
              <a:rPr lang="en-US" sz="2400" dirty="0"/>
              <a:t/>
            </a:r>
            <a:br>
              <a:rPr lang="en-US" sz="2400" dirty="0"/>
            </a:b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6809" y="235258"/>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12</a:t>
            </a:fld>
            <a:endParaRPr lang="en-US" dirty="0"/>
          </a:p>
        </p:txBody>
      </p:sp>
    </p:spTree>
    <p:extLst>
      <p:ext uri="{BB962C8B-B14F-4D97-AF65-F5344CB8AC3E}">
        <p14:creationId xmlns:p14="http://schemas.microsoft.com/office/powerpoint/2010/main" val="848810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0"/>
            <a:ext cx="7696200" cy="4648199"/>
          </a:xfrm>
        </p:spPr>
        <p:txBody>
          <a:bodyPr>
            <a:normAutofit fontScale="77500" lnSpcReduction="20000"/>
          </a:bodyPr>
          <a:lstStyle/>
          <a:p>
            <a:pPr marL="457200" lvl="1" indent="-457200">
              <a:buFont typeface="Arial" pitchFamily="34" charset="0"/>
              <a:buChar char="•"/>
            </a:pPr>
            <a:r>
              <a:rPr lang="el-GR" dirty="0"/>
              <a:t>Ο ΟΣΕΚΑ δεν επιτρέπεται να επενδύει </a:t>
            </a:r>
            <a:r>
              <a:rPr lang="el-GR" b="1" dirty="0" smtClean="0"/>
              <a:t>άνω του </a:t>
            </a:r>
            <a:r>
              <a:rPr lang="el-GR" b="1" dirty="0"/>
              <a:t>10 % </a:t>
            </a:r>
            <a:r>
              <a:rPr lang="el-GR" dirty="0"/>
              <a:t>του ενεργητικού του </a:t>
            </a:r>
            <a:r>
              <a:rPr lang="el-GR" dirty="0" smtClean="0"/>
              <a:t>σε κινητές </a:t>
            </a:r>
            <a:r>
              <a:rPr lang="el-GR" dirty="0"/>
              <a:t>αξίες ή μέσα χρηματαγοράς που έχουν εκδοθεί από </a:t>
            </a:r>
            <a:r>
              <a:rPr lang="el-GR" b="1" dirty="0"/>
              <a:t>τον ίδιο οργανισμό</a:t>
            </a:r>
            <a:r>
              <a:rPr lang="el-GR" dirty="0"/>
              <a:t>. </a:t>
            </a:r>
            <a:endParaRPr lang="el-GR" dirty="0" smtClean="0"/>
          </a:p>
          <a:p>
            <a:pPr marL="457200" lvl="1" indent="-457200">
              <a:buFont typeface="Arial" pitchFamily="34" charset="0"/>
              <a:buChar char="•"/>
            </a:pPr>
            <a:r>
              <a:rPr lang="el-GR" b="1" dirty="0" smtClean="0"/>
              <a:t>Η </a:t>
            </a:r>
            <a:r>
              <a:rPr lang="el-GR" b="1" dirty="0"/>
              <a:t>συνολική  αξία </a:t>
            </a:r>
            <a:r>
              <a:rPr lang="el-GR" dirty="0"/>
              <a:t>των κινητών αξιών και των μέσων χρηματαγοράς που κατέχει ο ΟΣΕΚΑ σε εκδότες, σε καθέναν από τους οποίους επενδύει </a:t>
            </a:r>
            <a:r>
              <a:rPr lang="el-GR" b="1" dirty="0"/>
              <a:t>άνω του 5% </a:t>
            </a:r>
            <a:r>
              <a:rPr lang="el-GR" dirty="0"/>
              <a:t>του ενεργητικού του, δεν επιτρέπεται να </a:t>
            </a:r>
            <a:r>
              <a:rPr lang="el-GR" b="1" dirty="0"/>
              <a:t>υπερβαίνει το 40% </a:t>
            </a:r>
            <a:r>
              <a:rPr lang="el-GR" dirty="0"/>
              <a:t>του ενεργητικού του. </a:t>
            </a:r>
            <a:endParaRPr lang="en-US" dirty="0" smtClean="0"/>
          </a:p>
          <a:p>
            <a:pPr marL="0" lvl="1" indent="0">
              <a:buNone/>
            </a:pPr>
            <a:endParaRPr lang="en-US" dirty="0" smtClean="0"/>
          </a:p>
          <a:p>
            <a:pPr marL="0" lvl="1" indent="0">
              <a:buNone/>
            </a:pPr>
            <a:r>
              <a:rPr lang="el-GR" dirty="0" smtClean="0"/>
              <a:t>Το </a:t>
            </a:r>
            <a:r>
              <a:rPr lang="el-GR" b="1" dirty="0"/>
              <a:t>όριο του 10% </a:t>
            </a:r>
            <a:r>
              <a:rPr lang="el-GR" dirty="0" smtClean="0"/>
              <a:t>μπορεί </a:t>
            </a:r>
            <a:r>
              <a:rPr lang="el-GR" dirty="0"/>
              <a:t>να </a:t>
            </a:r>
            <a:r>
              <a:rPr lang="el-GR" b="1" dirty="0"/>
              <a:t>αυξηθεί</a:t>
            </a:r>
            <a:r>
              <a:rPr lang="el-GR" dirty="0"/>
              <a:t>: </a:t>
            </a:r>
            <a:endParaRPr lang="en-US" dirty="0" smtClean="0"/>
          </a:p>
          <a:p>
            <a:pPr marL="0" lvl="1" indent="0">
              <a:buNone/>
            </a:pPr>
            <a:endParaRPr lang="el-GR" dirty="0"/>
          </a:p>
          <a:p>
            <a:r>
              <a:rPr lang="el-GR" sz="2800" dirty="0"/>
              <a:t>Σε </a:t>
            </a:r>
            <a:r>
              <a:rPr lang="el-GR" sz="2800" b="1" dirty="0"/>
              <a:t>35%</a:t>
            </a:r>
            <a:r>
              <a:rPr lang="el-GR" sz="2800" dirty="0"/>
              <a:t>, κατ’ ανώτατο όριο, όταν οι κινητές αξίες ή τα μέσα χρηματαγοράς έχουν εκδοθεί η είναι </a:t>
            </a:r>
            <a:r>
              <a:rPr lang="el-GR" sz="2800" b="1" dirty="0"/>
              <a:t>εγγυημένα από κράτος μέλος</a:t>
            </a:r>
            <a:r>
              <a:rPr lang="el-GR" sz="2800" dirty="0"/>
              <a:t>, από </a:t>
            </a:r>
            <a:r>
              <a:rPr lang="el-GR" sz="2800" b="1" dirty="0"/>
              <a:t>οργανισμό τοπικής αυτοδιοίκησης κράτους μέλους ή από τρίτη χώρα</a:t>
            </a:r>
            <a:r>
              <a:rPr lang="el-GR" sz="2800" dirty="0"/>
              <a:t>, ή από </a:t>
            </a:r>
            <a:r>
              <a:rPr lang="el-GR" sz="2800" b="1" dirty="0"/>
              <a:t>δημόσιο διεθνή οργανισμό </a:t>
            </a:r>
            <a:r>
              <a:rPr lang="el-GR" sz="2800" dirty="0"/>
              <a:t>στον οποίο μετέχουν ένα ή περισσότερα κράτη μέλη</a:t>
            </a:r>
          </a:p>
          <a:p>
            <a:pPr marL="457200" lvl="1" indent="-457200">
              <a:buFont typeface="Arial" pitchFamily="34" charset="0"/>
              <a:buChar char="•"/>
            </a:pPr>
            <a:endParaRPr lang="en-US" sz="2400" dirty="0"/>
          </a:p>
          <a:p>
            <a:pPr marL="457200" lvl="1" indent="-457200">
              <a:buFont typeface="Arial" pitchFamily="34" charset="0"/>
              <a:buChar char="•"/>
            </a:pPr>
            <a:endParaRPr lang="el-GR" dirty="0"/>
          </a:p>
          <a:p>
            <a:pPr marL="457200" lvl="1" indent="-457200">
              <a:buFont typeface="Arial" pitchFamily="34" charset="0"/>
              <a:buChar char="•"/>
            </a:pPr>
            <a:endParaRPr lang="el-GR" dirty="0"/>
          </a:p>
          <a:p>
            <a:pPr marL="0" lvl="1" indent="0">
              <a:buNone/>
            </a:pPr>
            <a:endParaRPr lang="el-GR" dirty="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533400" y="404304"/>
            <a:ext cx="3886200" cy="838200"/>
          </a:xfrm>
        </p:spPr>
        <p:txBody>
          <a:bodyPr>
            <a:normAutofit fontScale="90000"/>
          </a:bodyPr>
          <a:lstStyle/>
          <a:p>
            <a:r>
              <a:rPr lang="en-US" sz="2400" dirty="0" smtClean="0"/>
              <a:t/>
            </a:r>
            <a:br>
              <a:rPr lang="en-US" sz="2400" dirty="0" smtClean="0"/>
            </a:br>
            <a:r>
              <a:rPr lang="el-GR" sz="3100" b="1" dirty="0" smtClean="0"/>
              <a:t>Επενδυτικά Όρια</a:t>
            </a:r>
            <a:r>
              <a:rPr lang="en-US" sz="3100" b="1" dirty="0"/>
              <a:t/>
            </a:r>
            <a:br>
              <a:rPr lang="en-US" sz="3100" b="1" dirty="0"/>
            </a:br>
            <a:r>
              <a:rPr lang="en-US" sz="3100" b="1" dirty="0"/>
              <a:t/>
            </a:r>
            <a:br>
              <a:rPr lang="en-US" sz="3100" b="1" dirty="0"/>
            </a:br>
            <a:endParaRPr lang="en-US" sz="3100"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13</a:t>
            </a:fld>
            <a:endParaRPr lang="en-US" dirty="0"/>
          </a:p>
        </p:txBody>
      </p:sp>
    </p:spTree>
    <p:extLst>
      <p:ext uri="{BB962C8B-B14F-4D97-AF65-F5344CB8AC3E}">
        <p14:creationId xmlns:p14="http://schemas.microsoft.com/office/powerpoint/2010/main" val="853521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19200"/>
            <a:ext cx="7696200" cy="5181600"/>
          </a:xfrm>
        </p:spPr>
        <p:txBody>
          <a:bodyPr>
            <a:noAutofit/>
          </a:bodyPr>
          <a:lstStyle/>
          <a:p>
            <a:r>
              <a:rPr lang="el-GR" sz="2000" dirty="0" smtClean="0"/>
              <a:t>Σε </a:t>
            </a:r>
            <a:r>
              <a:rPr lang="el-GR" sz="2000" b="1" dirty="0"/>
              <a:t>25%</a:t>
            </a:r>
            <a:r>
              <a:rPr lang="el-GR" sz="2000" dirty="0"/>
              <a:t>, κατ’ ανώτατο όριο, εφόσον πρόκειται </a:t>
            </a:r>
            <a:r>
              <a:rPr lang="el-GR" sz="2000" b="1" dirty="0"/>
              <a:t>για ομολογίες </a:t>
            </a:r>
            <a:r>
              <a:rPr lang="el-GR" sz="2000" dirty="0"/>
              <a:t>που έχουν εκδοθεί από </a:t>
            </a:r>
            <a:r>
              <a:rPr lang="el-GR" sz="2000" b="1" dirty="0"/>
              <a:t>πιστωτικό ίδρυμα που κατάγεται από κράτος μέλος</a:t>
            </a:r>
            <a:r>
              <a:rPr lang="el-GR" sz="2000" dirty="0"/>
              <a:t>, το οποίο υπόκειται από το νόμο σε ειδική δημόσια εποπτεία, για την προστασία των ομολογιούχων </a:t>
            </a:r>
            <a:r>
              <a:rPr lang="el-GR" sz="2000" dirty="0" smtClean="0"/>
              <a:t>δανειστών. Η </a:t>
            </a:r>
            <a:r>
              <a:rPr lang="el-GR" sz="2000" b="1" dirty="0"/>
              <a:t>συνολική αξία </a:t>
            </a:r>
            <a:r>
              <a:rPr lang="el-GR" sz="2000" dirty="0"/>
              <a:t>των επενδύσεων </a:t>
            </a:r>
            <a:r>
              <a:rPr lang="el-GR" sz="2000" dirty="0" smtClean="0"/>
              <a:t>στις πιο πάνω  ομολογίε</a:t>
            </a:r>
            <a:r>
              <a:rPr lang="el-GR" sz="2000" dirty="0"/>
              <a:t>ς</a:t>
            </a:r>
            <a:r>
              <a:rPr lang="el-GR" sz="2000" dirty="0" smtClean="0"/>
              <a:t> </a:t>
            </a:r>
            <a:r>
              <a:rPr lang="el-GR" sz="2000" dirty="0"/>
              <a:t>σε ποσοστό άνω του 5% του ενεργητικού του ΟΣΕΚΑ, για κάθε εκδότη, δεν επιτρέπεται να </a:t>
            </a:r>
            <a:r>
              <a:rPr lang="el-GR" sz="2000" b="1" dirty="0"/>
              <a:t>υπερβαίνει το 80% </a:t>
            </a:r>
            <a:r>
              <a:rPr lang="el-GR" sz="2000" dirty="0"/>
              <a:t>της αξίας του ενεργητικού του </a:t>
            </a:r>
            <a:r>
              <a:rPr lang="el-GR" sz="2000" dirty="0" smtClean="0"/>
              <a:t>ΟΣΕΚΑ</a:t>
            </a:r>
            <a:endParaRPr lang="en-US" sz="2000" dirty="0" smtClean="0"/>
          </a:p>
          <a:p>
            <a:r>
              <a:rPr lang="el-GR" sz="2000" dirty="0"/>
              <a:t>Οι κινητές αξίες και τα μέσα χρηματαγοράς των </a:t>
            </a:r>
            <a:r>
              <a:rPr lang="el-GR" sz="2000" b="1" dirty="0" smtClean="0"/>
              <a:t>ανωτέρω περιπτώσεων δε </a:t>
            </a:r>
            <a:r>
              <a:rPr lang="el-GR" sz="2000" b="1" dirty="0"/>
              <a:t>λαμβάνονται υπόψη </a:t>
            </a:r>
            <a:r>
              <a:rPr lang="el-GR" sz="2000" dirty="0"/>
              <a:t>για τον υπολογισμό του ορίου του </a:t>
            </a:r>
            <a:r>
              <a:rPr lang="el-GR" sz="2000" b="1" dirty="0" smtClean="0"/>
              <a:t>40%</a:t>
            </a:r>
          </a:p>
          <a:p>
            <a:r>
              <a:rPr lang="el-GR" sz="2000" dirty="0" smtClean="0"/>
              <a:t>Ο </a:t>
            </a:r>
            <a:r>
              <a:rPr lang="el-GR" sz="2000" dirty="0"/>
              <a:t>ΟΣΕΚΑ δε μπορεί να επενδύει </a:t>
            </a:r>
            <a:r>
              <a:rPr lang="el-GR" sz="2000" b="1" dirty="0" smtClean="0"/>
              <a:t>άνω του </a:t>
            </a:r>
            <a:r>
              <a:rPr lang="el-GR" sz="2000" b="1" dirty="0"/>
              <a:t>20% </a:t>
            </a:r>
            <a:r>
              <a:rPr lang="el-GR" sz="2000" dirty="0"/>
              <a:t>του ενεργητικού του σε </a:t>
            </a:r>
            <a:r>
              <a:rPr lang="el-GR" sz="2000" b="1" dirty="0"/>
              <a:t>καταθέσεις</a:t>
            </a:r>
            <a:r>
              <a:rPr lang="el-GR" sz="2000" dirty="0"/>
              <a:t> </a:t>
            </a:r>
            <a:r>
              <a:rPr lang="el-GR" sz="2000" b="1" dirty="0"/>
              <a:t>στον ίδιο οργανισμό</a:t>
            </a:r>
          </a:p>
          <a:p>
            <a:r>
              <a:rPr lang="el-GR" sz="2000" dirty="0"/>
              <a:t>Ο </a:t>
            </a:r>
            <a:r>
              <a:rPr lang="el-GR" sz="2000" b="1" dirty="0"/>
              <a:t>κίνδυνος αντισυμβαλλομένου </a:t>
            </a:r>
            <a:r>
              <a:rPr lang="el-GR" sz="2000" dirty="0"/>
              <a:t>πράξης </a:t>
            </a:r>
            <a:r>
              <a:rPr lang="el-GR" sz="2000" dirty="0" smtClean="0"/>
              <a:t>έξω-χρηματιστηριακού </a:t>
            </a:r>
            <a:r>
              <a:rPr lang="el-GR" sz="2000" dirty="0"/>
              <a:t>παραγώγου, δεν μπορεί να </a:t>
            </a:r>
            <a:r>
              <a:rPr lang="el-GR" sz="2000" b="1" dirty="0"/>
              <a:t>υπερβαίνει το 10% </a:t>
            </a:r>
            <a:r>
              <a:rPr lang="el-GR" sz="2000" dirty="0"/>
              <a:t>του ενεργητικού του, όταν ο αντισυμβαλλόμενος είναι </a:t>
            </a:r>
            <a:r>
              <a:rPr lang="el-GR" sz="2000" b="1" dirty="0"/>
              <a:t>πιστωτικό ίδρυμα </a:t>
            </a:r>
            <a:r>
              <a:rPr lang="el-GR" sz="2000" dirty="0"/>
              <a:t>ή </a:t>
            </a:r>
            <a:r>
              <a:rPr lang="el-GR" sz="2000" b="1" dirty="0"/>
              <a:t>5%</a:t>
            </a:r>
            <a:r>
              <a:rPr lang="el-GR" sz="2000" dirty="0"/>
              <a:t> του ενεργητικού του στις </a:t>
            </a:r>
            <a:r>
              <a:rPr lang="el-GR" sz="2000" b="1" dirty="0"/>
              <a:t>λοιπές περιπτώσεις</a:t>
            </a:r>
          </a:p>
          <a:p>
            <a:endParaRPr lang="el-GR" sz="1800" dirty="0"/>
          </a:p>
          <a:p>
            <a:endParaRPr lang="el-GR" sz="1600" dirty="0"/>
          </a:p>
          <a:p>
            <a:pPr marL="457200" lvl="1" indent="-457200">
              <a:buFont typeface="Arial" pitchFamily="34" charset="0"/>
              <a:buChar char="•"/>
            </a:pPr>
            <a:endParaRPr lang="el-GR" sz="1600" dirty="0"/>
          </a:p>
          <a:p>
            <a:pPr marL="457200" lvl="1" indent="-457200">
              <a:buFont typeface="Arial" pitchFamily="34" charset="0"/>
              <a:buChar char="•"/>
            </a:pPr>
            <a:endParaRPr lang="el-GR" sz="1600" dirty="0"/>
          </a:p>
          <a:p>
            <a:pPr marL="0" lvl="1" indent="0">
              <a:buNone/>
            </a:pPr>
            <a:endParaRPr lang="el-GR" sz="1600" dirty="0"/>
          </a:p>
          <a:p>
            <a:pPr marL="171450" lvl="1" indent="-171450">
              <a:buFont typeface="Arial" pitchFamily="34" charset="0"/>
              <a:buChar char="•"/>
            </a:pPr>
            <a:endParaRPr lang="el-GR" sz="1600" dirty="0"/>
          </a:p>
          <a:p>
            <a:pPr marL="171450" lvl="1" indent="-171450">
              <a:buFont typeface="Arial" pitchFamily="34" charset="0"/>
              <a:buChar char="•"/>
            </a:pPr>
            <a:endParaRPr lang="en-US" sz="1600" dirty="0"/>
          </a:p>
        </p:txBody>
      </p:sp>
      <p:sp>
        <p:nvSpPr>
          <p:cNvPr id="2" name="Title 1"/>
          <p:cNvSpPr>
            <a:spLocks noGrp="1"/>
          </p:cNvSpPr>
          <p:nvPr>
            <p:ph type="title"/>
          </p:nvPr>
        </p:nvSpPr>
        <p:spPr>
          <a:xfrm>
            <a:off x="381000" y="290004"/>
            <a:ext cx="4267200" cy="1066800"/>
          </a:xfrm>
        </p:spPr>
        <p:txBody>
          <a:bodyPr>
            <a:normAutofit fontScale="90000"/>
          </a:bodyPr>
          <a:lstStyle/>
          <a:p>
            <a:r>
              <a:rPr lang="en-US" sz="2400" dirty="0" smtClean="0"/>
              <a:t/>
            </a:r>
            <a:br>
              <a:rPr lang="en-US" sz="2400" dirty="0" smtClean="0"/>
            </a:br>
            <a:r>
              <a:rPr lang="el-GR" sz="3100" b="1" dirty="0" smtClean="0"/>
              <a:t>Επενδυτικά Όρια</a:t>
            </a:r>
            <a:r>
              <a:rPr lang="en-US" sz="2400" dirty="0"/>
              <a:t/>
            </a:r>
            <a:br>
              <a:rPr lang="en-US" sz="2400" dirty="0"/>
            </a:b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230818"/>
            <a:ext cx="3265597" cy="759782"/>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14</a:t>
            </a:fld>
            <a:endParaRPr lang="en-US" dirty="0"/>
          </a:p>
        </p:txBody>
      </p:sp>
    </p:spTree>
    <p:extLst>
      <p:ext uri="{BB962C8B-B14F-4D97-AF65-F5344CB8AC3E}">
        <p14:creationId xmlns:p14="http://schemas.microsoft.com/office/powerpoint/2010/main" val="1034468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7696200" cy="5181600"/>
          </a:xfrm>
        </p:spPr>
        <p:txBody>
          <a:bodyPr>
            <a:noAutofit/>
          </a:bodyPr>
          <a:lstStyle/>
          <a:p>
            <a:pPr marL="0" indent="0">
              <a:buNone/>
            </a:pPr>
            <a:r>
              <a:rPr lang="el-GR" sz="2000" b="1" dirty="0" smtClean="0"/>
              <a:t>Εξαιρουμένου της αύξησης του 10% σε 25% ή 35%</a:t>
            </a:r>
          </a:p>
          <a:p>
            <a:r>
              <a:rPr lang="el-GR" sz="2000" dirty="0" smtClean="0"/>
              <a:t>ο </a:t>
            </a:r>
            <a:r>
              <a:rPr lang="el-GR" sz="2000" dirty="0"/>
              <a:t>ΟΣΕΚΑ </a:t>
            </a:r>
            <a:r>
              <a:rPr lang="el-GR" sz="2000" b="1" dirty="0"/>
              <a:t>δεν συνδυάζει</a:t>
            </a:r>
            <a:r>
              <a:rPr lang="el-GR" sz="2000" dirty="0"/>
              <a:t>, σε περίπτωση που ο συνδυασμός θα κατέληγε σε επένδυση ποσοστού </a:t>
            </a:r>
            <a:r>
              <a:rPr lang="el-GR" sz="2000" b="1" dirty="0"/>
              <a:t>άνω του 20%</a:t>
            </a:r>
            <a:r>
              <a:rPr lang="el-GR" sz="2000" dirty="0"/>
              <a:t> του ενεργητικού </a:t>
            </a:r>
            <a:r>
              <a:rPr lang="el-GR" sz="2000" b="1" dirty="0"/>
              <a:t>στον ίδιο οργανισμό</a:t>
            </a:r>
            <a:r>
              <a:rPr lang="el-GR" sz="2000" dirty="0"/>
              <a:t>, </a:t>
            </a:r>
            <a:r>
              <a:rPr lang="el-GR" sz="2000" b="1" dirty="0"/>
              <a:t>οποιοδήποτε από τα εξής</a:t>
            </a:r>
            <a:r>
              <a:rPr lang="el-GR" sz="2000" dirty="0"/>
              <a:t>:</a:t>
            </a:r>
          </a:p>
          <a:p>
            <a:r>
              <a:rPr lang="el-GR" sz="2000" dirty="0"/>
              <a:t>Επενδύσεις σε </a:t>
            </a:r>
            <a:r>
              <a:rPr lang="el-GR" sz="2000" b="1" dirty="0"/>
              <a:t>κινητές αξίες ή μέσα χρηματαγοράς </a:t>
            </a:r>
            <a:r>
              <a:rPr lang="el-GR" sz="2000" dirty="0"/>
              <a:t>που έχουν εκδοθεί από τον εν λόγω οργανισμό</a:t>
            </a:r>
          </a:p>
          <a:p>
            <a:r>
              <a:rPr lang="el-GR" sz="2000" b="1" dirty="0"/>
              <a:t>Καταθέσεις</a:t>
            </a:r>
            <a:r>
              <a:rPr lang="el-GR" sz="2000" dirty="0"/>
              <a:t> στον ίδιο οργανισμό ή</a:t>
            </a:r>
          </a:p>
          <a:p>
            <a:r>
              <a:rPr lang="el-GR" sz="2000" b="1" dirty="0"/>
              <a:t>Κινδύνους</a:t>
            </a:r>
            <a:r>
              <a:rPr lang="el-GR" sz="2000" dirty="0"/>
              <a:t> από </a:t>
            </a:r>
            <a:r>
              <a:rPr lang="el-GR" sz="2000" b="1" dirty="0"/>
              <a:t>πράξεις </a:t>
            </a:r>
            <a:r>
              <a:rPr lang="el-GR" sz="2000" b="1" dirty="0" smtClean="0"/>
              <a:t>έξω-χρηματιστηριακών </a:t>
            </a:r>
            <a:r>
              <a:rPr lang="el-GR" sz="2000" b="1" dirty="0"/>
              <a:t>παραγώγων </a:t>
            </a:r>
            <a:r>
              <a:rPr lang="el-GR" sz="2000" dirty="0"/>
              <a:t>που διενεργήθηκαν με τον εν λόγω οργανισμό</a:t>
            </a:r>
          </a:p>
          <a:p>
            <a:r>
              <a:rPr lang="el-GR" sz="2000" dirty="0"/>
              <a:t>Οι </a:t>
            </a:r>
            <a:r>
              <a:rPr lang="el-GR" sz="2000" b="1" dirty="0"/>
              <a:t>εταιρίες</a:t>
            </a:r>
            <a:r>
              <a:rPr lang="el-GR" sz="2000" dirty="0"/>
              <a:t> που συμπεριλαμβάνονται </a:t>
            </a:r>
            <a:r>
              <a:rPr lang="el-GR" sz="2000" b="1" dirty="0"/>
              <a:t>στον ίδιο όμιλο </a:t>
            </a:r>
            <a:r>
              <a:rPr lang="el-GR" sz="2000" dirty="0"/>
              <a:t>θεωρούνται </a:t>
            </a:r>
            <a:r>
              <a:rPr lang="el-GR" sz="2000" b="1" dirty="0"/>
              <a:t>ως ενιαίος οργανισμός</a:t>
            </a:r>
            <a:r>
              <a:rPr lang="el-GR" sz="2000" dirty="0"/>
              <a:t> για τον υπολογισμό των </a:t>
            </a:r>
            <a:r>
              <a:rPr lang="el-GR" sz="2000" dirty="0" smtClean="0"/>
              <a:t>ορίων( 20% αντί για 10% σε </a:t>
            </a:r>
            <a:r>
              <a:rPr lang="el-GR" sz="2000" dirty="0"/>
              <a:t>κινητές αξίες ή μέσα </a:t>
            </a:r>
            <a:r>
              <a:rPr lang="el-GR" sz="2000" dirty="0" smtClean="0"/>
              <a:t>χρηματαγοράς)</a:t>
            </a:r>
          </a:p>
          <a:p>
            <a:r>
              <a:rPr lang="el-GR" sz="2000" dirty="0" smtClean="0"/>
              <a:t>Απαγόρευση άσκησης ελέγχου ( δε δύναται να αποκτά άνω του 10% των τίτλων  ενός εκδότη)</a:t>
            </a:r>
          </a:p>
          <a:p>
            <a:r>
              <a:rPr lang="el-GR" sz="2000" dirty="0"/>
              <a:t>Π</a:t>
            </a:r>
            <a:r>
              <a:rPr lang="el-GR" sz="2000" dirty="0" smtClean="0"/>
              <a:t>αρεκκλίσεις (Άρθρα 43-47)</a:t>
            </a:r>
            <a:endParaRPr lang="el-GR" sz="2000" dirty="0"/>
          </a:p>
          <a:p>
            <a:endParaRPr lang="el-GR" sz="1600" dirty="0"/>
          </a:p>
          <a:p>
            <a:endParaRPr lang="el-GR" sz="1600" dirty="0"/>
          </a:p>
          <a:p>
            <a:pPr marL="457200" lvl="1" indent="-457200">
              <a:buFont typeface="Arial" pitchFamily="34" charset="0"/>
              <a:buChar char="•"/>
            </a:pPr>
            <a:endParaRPr lang="el-GR" sz="1600" dirty="0"/>
          </a:p>
          <a:p>
            <a:pPr marL="457200" lvl="1" indent="-457200">
              <a:buFont typeface="Arial" pitchFamily="34" charset="0"/>
              <a:buChar char="•"/>
            </a:pPr>
            <a:endParaRPr lang="el-GR" sz="1600" dirty="0"/>
          </a:p>
          <a:p>
            <a:pPr marL="0" lvl="1" indent="0">
              <a:buNone/>
            </a:pPr>
            <a:endParaRPr lang="el-GR" sz="1600" dirty="0"/>
          </a:p>
          <a:p>
            <a:pPr marL="171450" lvl="1" indent="-171450">
              <a:buFont typeface="Arial" pitchFamily="34" charset="0"/>
              <a:buChar char="•"/>
            </a:pPr>
            <a:endParaRPr lang="el-GR" sz="1600" dirty="0"/>
          </a:p>
          <a:p>
            <a:pPr marL="171450" lvl="1" indent="-171450">
              <a:buFont typeface="Arial" pitchFamily="34" charset="0"/>
              <a:buChar char="•"/>
            </a:pPr>
            <a:endParaRPr lang="en-US" sz="1600" dirty="0"/>
          </a:p>
        </p:txBody>
      </p:sp>
      <p:sp>
        <p:nvSpPr>
          <p:cNvPr id="2" name="Title 1"/>
          <p:cNvSpPr>
            <a:spLocks noGrp="1"/>
          </p:cNvSpPr>
          <p:nvPr>
            <p:ph type="title"/>
          </p:nvPr>
        </p:nvSpPr>
        <p:spPr>
          <a:xfrm>
            <a:off x="457200" y="290004"/>
            <a:ext cx="4343400" cy="1066800"/>
          </a:xfrm>
        </p:spPr>
        <p:txBody>
          <a:bodyPr>
            <a:normAutofit fontScale="90000"/>
          </a:bodyPr>
          <a:lstStyle/>
          <a:p>
            <a:r>
              <a:rPr lang="en-US" sz="2400" dirty="0" smtClean="0"/>
              <a:t/>
            </a:r>
            <a:br>
              <a:rPr lang="en-US" sz="2400" dirty="0" smtClean="0"/>
            </a:br>
            <a:r>
              <a:rPr lang="el-GR" sz="3100" b="1" dirty="0" smtClean="0"/>
              <a:t>Επενδυτικά Όρια</a:t>
            </a:r>
            <a:r>
              <a:rPr lang="en-US" sz="2400" dirty="0"/>
              <a:t/>
            </a:r>
            <a:br>
              <a:rPr lang="en-US" sz="2400" dirty="0"/>
            </a:b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4999" y="244136"/>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15</a:t>
            </a:fld>
            <a:endParaRPr lang="en-US" dirty="0"/>
          </a:p>
        </p:txBody>
      </p:sp>
    </p:spTree>
    <p:extLst>
      <p:ext uri="{BB962C8B-B14F-4D97-AF65-F5344CB8AC3E}">
        <p14:creationId xmlns:p14="http://schemas.microsoft.com/office/powerpoint/2010/main" val="4032724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fontScale="77500" lnSpcReduction="20000"/>
          </a:bodyPr>
          <a:lstStyle/>
          <a:p>
            <a:pPr marL="457200" lvl="1" indent="-457200">
              <a:buFont typeface="Arial" pitchFamily="34" charset="0"/>
              <a:buChar char="•"/>
            </a:pPr>
            <a:r>
              <a:rPr lang="el-GR" dirty="0" smtClean="0"/>
              <a:t>Η Εταιρία Διαχείρισης για κάθε ΟΣΕΚΑ που διαχειρίζεται χρησιμοποιεί </a:t>
            </a:r>
            <a:r>
              <a:rPr lang="el-GR" b="1" dirty="0" smtClean="0"/>
              <a:t>διαδικασίες διαχείρισης κινδύνων </a:t>
            </a:r>
            <a:r>
              <a:rPr lang="el-GR" dirty="0" smtClean="0"/>
              <a:t>που της επιτρέπουν να </a:t>
            </a:r>
            <a:r>
              <a:rPr lang="el-GR" b="1" dirty="0" smtClean="0"/>
              <a:t>ελέγχε</a:t>
            </a:r>
            <a:r>
              <a:rPr lang="el-GR" dirty="0" smtClean="0"/>
              <a:t>ι και να </a:t>
            </a:r>
            <a:r>
              <a:rPr lang="el-GR" b="1" dirty="0" smtClean="0"/>
              <a:t>μετρά</a:t>
            </a:r>
            <a:r>
              <a:rPr lang="el-GR" dirty="0" smtClean="0"/>
              <a:t> </a:t>
            </a:r>
            <a:r>
              <a:rPr lang="el-GR" b="1" dirty="0" smtClean="0"/>
              <a:t>κάθε στιγμή </a:t>
            </a:r>
            <a:r>
              <a:rPr lang="el-GR" dirty="0" smtClean="0"/>
              <a:t>τους κινδύνους των θέσεών της και τη συμβολή τους στο γενικότερο προφίλ κινδύνου του χαρτοφυλακίου του ΟΣΕΚΑ</a:t>
            </a:r>
          </a:p>
          <a:p>
            <a:pPr marL="457200" lvl="1" indent="-457200">
              <a:buFont typeface="Arial" pitchFamily="34" charset="0"/>
              <a:buChar char="•"/>
            </a:pPr>
            <a:r>
              <a:rPr lang="el-GR" dirty="0"/>
              <a:t>Οι Εταιρίες Διαχείρισης </a:t>
            </a:r>
            <a:r>
              <a:rPr lang="el-GR" b="1" dirty="0"/>
              <a:t>θεσπίζουν, εφαρμόζουν και διατηρούν κατάλληλη και τεκμηριωμένη πολιτική διαχείρισης κινδύνων</a:t>
            </a:r>
            <a:r>
              <a:rPr lang="el-GR" dirty="0"/>
              <a:t>, η οποία διατυπώνεται εγγράφως και αντιμετωπίζει τους κινδύνους στους οποίους εκτίθενται ή ενδέχεται να εκτεθούν οι ΟΣΕΚΑ που </a:t>
            </a:r>
            <a:r>
              <a:rPr lang="el-GR" dirty="0" smtClean="0"/>
              <a:t>διαχειρίζονται, ιδίως </a:t>
            </a:r>
            <a:r>
              <a:rPr lang="el-GR" b="1" dirty="0"/>
              <a:t>αγοράς, ρευστότητας και αντισυμβαλλόμενου</a:t>
            </a:r>
            <a:r>
              <a:rPr lang="el-GR" dirty="0"/>
              <a:t>, καθώς και σε λειτουργικούς κινδύνους, οι οποίοι ενδέχεται να έχουν ουσιώδη επιρροή στους ΟΣΕΚΑ που διαχειρίζονται</a:t>
            </a:r>
          </a:p>
          <a:p>
            <a:pPr marL="0" lvl="1" indent="0">
              <a:buNone/>
            </a:pPr>
            <a:endParaRPr lang="el-GR" dirty="0" smtClean="0"/>
          </a:p>
          <a:p>
            <a:pPr marL="0" lvl="1" indent="0">
              <a:buNone/>
            </a:pPr>
            <a:endParaRPr lang="el-GR" dirty="0" smtClean="0"/>
          </a:p>
          <a:p>
            <a:pPr marL="457200" lvl="1" indent="-457200">
              <a:buFont typeface="Arial" pitchFamily="34" charset="0"/>
              <a:buChar char="•"/>
            </a:pPr>
            <a:endParaRPr lang="el-GR" dirty="0" smtClean="0"/>
          </a:p>
          <a:p>
            <a:pPr marL="457200" lvl="1" indent="-457200">
              <a:buFont typeface="Arial" pitchFamily="34" charset="0"/>
              <a:buChar char="•"/>
            </a:pPr>
            <a:endParaRPr lang="el-GR" dirty="0" smtClean="0"/>
          </a:p>
          <a:p>
            <a:pPr marL="0" lvl="1" indent="0">
              <a:buNone/>
            </a:pPr>
            <a:endParaRPr lang="el-GR"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838200" y="251904"/>
            <a:ext cx="4191000" cy="1143000"/>
          </a:xfrm>
        </p:spPr>
        <p:txBody>
          <a:bodyPr>
            <a:noAutofit/>
          </a:bodyPr>
          <a:lstStyle/>
          <a:p>
            <a:r>
              <a:rPr lang="el-GR" sz="2800" b="1" dirty="0" smtClean="0"/>
              <a:t>Διαχείριση Κινδύνου</a:t>
            </a:r>
            <a:br>
              <a:rPr lang="el-GR" sz="2800" b="1" dirty="0" smtClean="0"/>
            </a:br>
            <a:r>
              <a:rPr lang="el-GR" sz="2800" b="1" dirty="0"/>
              <a:t>Πολιτική και διαδικασίες</a:t>
            </a:r>
            <a:r>
              <a:rPr lang="en-US" sz="2800" b="1" dirty="0"/>
              <a:t/>
            </a:r>
            <a:br>
              <a:rPr lang="en-US" sz="2800" b="1" dirty="0"/>
            </a:br>
            <a:endParaRPr lang="en-US" sz="2800"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16</a:t>
            </a:fld>
            <a:endParaRPr lang="en-US" dirty="0"/>
          </a:p>
        </p:txBody>
      </p:sp>
    </p:spTree>
    <p:extLst>
      <p:ext uri="{BB962C8B-B14F-4D97-AF65-F5344CB8AC3E}">
        <p14:creationId xmlns:p14="http://schemas.microsoft.com/office/powerpoint/2010/main" val="290538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fontScale="92500" lnSpcReduction="20000"/>
          </a:bodyPr>
          <a:lstStyle/>
          <a:p>
            <a:pPr marL="0" lvl="1" indent="0">
              <a:buNone/>
            </a:pPr>
            <a:r>
              <a:rPr lang="el-GR" b="1" dirty="0" smtClean="0"/>
              <a:t>Περιλαμβάνει</a:t>
            </a:r>
            <a:r>
              <a:rPr lang="el-GR" dirty="0" smtClean="0"/>
              <a:t> τουλάχιστον τα ακόλουθα στοιχεία:</a:t>
            </a:r>
          </a:p>
          <a:p>
            <a:pPr marL="457200" lvl="1" indent="-457200">
              <a:buFont typeface="Arial" pitchFamily="34" charset="0"/>
              <a:buChar char="•"/>
            </a:pPr>
            <a:r>
              <a:rPr lang="el-GR" dirty="0" smtClean="0"/>
              <a:t>Τις </a:t>
            </a:r>
            <a:r>
              <a:rPr lang="el-GR" b="1" dirty="0" smtClean="0"/>
              <a:t>τεχνικές, τα εργαλεία και τις ρυθμίσεις </a:t>
            </a:r>
            <a:r>
              <a:rPr lang="el-GR" dirty="0" smtClean="0"/>
              <a:t>που επιτρέπουν στις Εταιρίες Διαχείρισης να συμμορφώνονται με τις υποχρεώσεις τους</a:t>
            </a:r>
          </a:p>
          <a:p>
            <a:pPr marL="457200" lvl="1" indent="-457200">
              <a:buFont typeface="Arial" pitchFamily="34" charset="0"/>
              <a:buChar char="•"/>
            </a:pPr>
            <a:r>
              <a:rPr lang="el-GR" dirty="0" smtClean="0"/>
              <a:t>Τον </a:t>
            </a:r>
            <a:r>
              <a:rPr lang="el-GR" b="1" dirty="0" smtClean="0"/>
              <a:t>καταμερισμό των αρμοδιοτήτων </a:t>
            </a:r>
            <a:r>
              <a:rPr lang="el-GR" dirty="0" smtClean="0"/>
              <a:t>εντός της Εταιρίας Διαχείρισης, που είναι συναφείς με τη διαχείριση κινδύνων</a:t>
            </a:r>
          </a:p>
          <a:p>
            <a:pPr marL="457200" lvl="1" indent="-457200">
              <a:buFont typeface="Arial" pitchFamily="34" charset="0"/>
              <a:buChar char="•"/>
            </a:pPr>
            <a:r>
              <a:rPr lang="el-GR" dirty="0"/>
              <a:t>τους </a:t>
            </a:r>
            <a:r>
              <a:rPr lang="el-GR" b="1" dirty="0"/>
              <a:t>όρους</a:t>
            </a:r>
            <a:r>
              <a:rPr lang="el-GR" dirty="0"/>
              <a:t>, το </a:t>
            </a:r>
            <a:r>
              <a:rPr lang="el-GR" b="1" dirty="0"/>
              <a:t>περιεχόμενο</a:t>
            </a:r>
            <a:r>
              <a:rPr lang="el-GR" dirty="0"/>
              <a:t> και τη </a:t>
            </a:r>
            <a:r>
              <a:rPr lang="el-GR" b="1" dirty="0"/>
              <a:t>συχνότητα υποβολής εκθέσεων</a:t>
            </a:r>
            <a:r>
              <a:rPr lang="el-GR" dirty="0"/>
              <a:t> σχετικά με τη λειτουργία διαχείρισης </a:t>
            </a:r>
            <a:r>
              <a:rPr lang="el-GR" dirty="0" smtClean="0"/>
              <a:t>κινδύνων </a:t>
            </a:r>
            <a:r>
              <a:rPr lang="el-GR" dirty="0"/>
              <a:t>στο διοικητικό συμβούλιο και στους διευθύνοντες και, κατά περίπτωση, στην εποπτική </a:t>
            </a:r>
            <a:r>
              <a:rPr lang="el-GR" dirty="0" smtClean="0"/>
              <a:t>λειτουργία</a:t>
            </a:r>
          </a:p>
          <a:p>
            <a:pPr marL="457200" lvl="1" indent="-457200">
              <a:buFont typeface="Arial" pitchFamily="34" charset="0"/>
              <a:buChar char="•"/>
            </a:pPr>
            <a:endParaRPr lang="el-GR" dirty="0" smtClean="0"/>
          </a:p>
          <a:p>
            <a:pPr marL="457200" lvl="1" indent="-457200">
              <a:buFont typeface="Arial" pitchFamily="34" charset="0"/>
              <a:buChar char="•"/>
            </a:pPr>
            <a:endParaRPr lang="el-GR" dirty="0" smtClean="0"/>
          </a:p>
          <a:p>
            <a:pPr marL="0" lvl="1" indent="0">
              <a:buNone/>
            </a:pPr>
            <a:endParaRPr lang="el-GR"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609600" y="251904"/>
            <a:ext cx="4267200" cy="1143000"/>
          </a:xfrm>
        </p:spPr>
        <p:txBody>
          <a:bodyPr>
            <a:noAutofit/>
          </a:bodyPr>
          <a:lstStyle/>
          <a:p>
            <a:r>
              <a:rPr lang="el-GR" sz="2800" b="1" dirty="0"/>
              <a:t>Π</a:t>
            </a:r>
            <a:r>
              <a:rPr lang="el-GR" sz="2800" b="1" dirty="0" smtClean="0"/>
              <a:t>ολιτική </a:t>
            </a:r>
            <a:r>
              <a:rPr lang="el-GR" sz="2800" b="1" dirty="0"/>
              <a:t>διαχείρισης </a:t>
            </a:r>
            <a:r>
              <a:rPr lang="el-GR" sz="2800" b="1" dirty="0" smtClean="0"/>
              <a:t>κινδύνων</a:t>
            </a:r>
            <a:r>
              <a:rPr lang="en-US" sz="2800" b="1" dirty="0"/>
              <a:t/>
            </a:r>
            <a:br>
              <a:rPr lang="en-US" sz="2800" b="1" dirty="0"/>
            </a:br>
            <a:endParaRPr lang="en-US" sz="2800"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17</a:t>
            </a:fld>
            <a:endParaRPr lang="en-US" dirty="0"/>
          </a:p>
        </p:txBody>
      </p:sp>
    </p:spTree>
    <p:extLst>
      <p:ext uri="{BB962C8B-B14F-4D97-AF65-F5344CB8AC3E}">
        <p14:creationId xmlns:p14="http://schemas.microsoft.com/office/powerpoint/2010/main" val="2257364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1"/>
            <a:ext cx="7696200" cy="4191000"/>
          </a:xfrm>
        </p:spPr>
        <p:txBody>
          <a:bodyPr>
            <a:normAutofit fontScale="92500" lnSpcReduction="10000"/>
          </a:bodyPr>
          <a:lstStyle/>
          <a:p>
            <a:pPr marL="0" lvl="1" indent="0">
              <a:buNone/>
            </a:pPr>
            <a:r>
              <a:rPr lang="el-GR" sz="2600" dirty="0"/>
              <a:t>Οι Εταιρίες Διαχείρισης παρακολουθούν, αξιολογούν και </a:t>
            </a:r>
            <a:r>
              <a:rPr lang="el-GR" sz="2600" b="1" dirty="0"/>
              <a:t>επανεξετάζουν </a:t>
            </a:r>
            <a:r>
              <a:rPr lang="el-GR" sz="2600" b="1" dirty="0" smtClean="0"/>
              <a:t>περιοδικά</a:t>
            </a:r>
            <a:r>
              <a:rPr lang="el-GR" sz="2600" dirty="0" smtClean="0"/>
              <a:t>:</a:t>
            </a:r>
          </a:p>
          <a:p>
            <a:pPr marL="457200" lvl="1" indent="-457200">
              <a:buFont typeface="Arial" pitchFamily="34" charset="0"/>
              <a:buChar char="•"/>
            </a:pPr>
            <a:r>
              <a:rPr lang="el-GR" sz="2600" dirty="0"/>
              <a:t>Την </a:t>
            </a:r>
            <a:r>
              <a:rPr lang="el-GR" sz="2600" b="1" dirty="0"/>
              <a:t>καταλληλότητα</a:t>
            </a:r>
            <a:r>
              <a:rPr lang="el-GR" sz="2600" dirty="0"/>
              <a:t> και την </a:t>
            </a:r>
            <a:r>
              <a:rPr lang="el-GR" sz="2600" b="1" dirty="0"/>
              <a:t>αποτελεσματικότητα</a:t>
            </a:r>
            <a:r>
              <a:rPr lang="el-GR" sz="2600" dirty="0"/>
              <a:t> της πολιτικής διαχείρισης κινδύνων και των ρυθμίσεων, διαδικασιών και </a:t>
            </a:r>
            <a:r>
              <a:rPr lang="el-GR" sz="2600" dirty="0" smtClean="0"/>
              <a:t>τεχνικών</a:t>
            </a:r>
          </a:p>
          <a:p>
            <a:pPr marL="457200" lvl="1" indent="-457200">
              <a:buFont typeface="Arial" pitchFamily="34" charset="0"/>
              <a:buChar char="•"/>
            </a:pPr>
            <a:r>
              <a:rPr lang="el-GR" sz="2600" dirty="0"/>
              <a:t>Το </a:t>
            </a:r>
            <a:r>
              <a:rPr lang="el-GR" sz="2600" b="1" dirty="0"/>
              <a:t>επίπεδο συμμόρφωσης </a:t>
            </a:r>
            <a:r>
              <a:rPr lang="el-GR" sz="2600" dirty="0"/>
              <a:t>της εταιρίας με την πολιτική διαχείρισης κινδύνων και με τις ρυθμίσεις, τις διαδικασίες και τις </a:t>
            </a:r>
            <a:r>
              <a:rPr lang="el-GR" sz="2600" dirty="0" smtClean="0"/>
              <a:t>τεχνικές</a:t>
            </a:r>
          </a:p>
          <a:p>
            <a:pPr marL="457200" lvl="1" indent="-457200">
              <a:buFont typeface="Arial" pitchFamily="34" charset="0"/>
              <a:buChar char="•"/>
            </a:pPr>
            <a:r>
              <a:rPr lang="el-GR" sz="2600" dirty="0"/>
              <a:t>Την καταλληλότητα και την αποτελεσματικότητα των </a:t>
            </a:r>
            <a:r>
              <a:rPr lang="el-GR" sz="2600" b="1" dirty="0"/>
              <a:t>μέτρων που λαμβάνονται</a:t>
            </a:r>
            <a:r>
              <a:rPr lang="el-GR" sz="2600" dirty="0"/>
              <a:t> για την αντιμετώπιση τυχόν αδυναμιών, δυσλειτουργιών ή άλλων προβλημάτων</a:t>
            </a:r>
            <a:endParaRPr lang="el-GR" sz="2600" dirty="0" smtClean="0"/>
          </a:p>
          <a:p>
            <a:pPr marL="457200" lvl="1" indent="-457200">
              <a:buFont typeface="Arial" pitchFamily="34" charset="0"/>
              <a:buChar char="•"/>
            </a:pPr>
            <a:endParaRPr lang="el-GR" dirty="0" smtClean="0"/>
          </a:p>
          <a:p>
            <a:pPr marL="457200" lvl="1" indent="-457200">
              <a:buFont typeface="Arial" pitchFamily="34" charset="0"/>
              <a:buChar char="•"/>
            </a:pPr>
            <a:endParaRPr lang="el-GR" dirty="0" smtClean="0"/>
          </a:p>
          <a:p>
            <a:pPr marL="0" lvl="1" indent="0">
              <a:buNone/>
            </a:pPr>
            <a:endParaRPr lang="el-GR"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609600" y="290004"/>
            <a:ext cx="4267200" cy="1066800"/>
          </a:xfrm>
        </p:spPr>
        <p:txBody>
          <a:bodyPr>
            <a:normAutofit fontScale="90000"/>
          </a:bodyPr>
          <a:lstStyle/>
          <a:p>
            <a:r>
              <a:rPr lang="en-US" sz="2800" b="1" dirty="0" smtClean="0"/>
              <a:t/>
            </a:r>
            <a:br>
              <a:rPr lang="en-US" sz="2800" b="1" dirty="0" smtClean="0"/>
            </a:br>
            <a:r>
              <a:rPr lang="el-GR" sz="3100" b="1" dirty="0" smtClean="0"/>
              <a:t>Πολιτική </a:t>
            </a:r>
            <a:r>
              <a:rPr lang="el-GR" sz="3100" b="1" dirty="0"/>
              <a:t>διαχείρισης </a:t>
            </a:r>
            <a:r>
              <a:rPr lang="el-GR" sz="3100" b="1" dirty="0" smtClean="0"/>
              <a:t>κινδύνων</a:t>
            </a:r>
            <a:r>
              <a:rPr lang="en-US" sz="3100" dirty="0"/>
              <a:t/>
            </a:r>
            <a:br>
              <a:rPr lang="en-US" sz="3100" dirty="0"/>
            </a:br>
            <a:endParaRPr lang="en-US" sz="31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30536" y="221202"/>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18</a:t>
            </a:fld>
            <a:endParaRPr lang="en-US" dirty="0"/>
          </a:p>
        </p:txBody>
      </p:sp>
    </p:spTree>
    <p:extLst>
      <p:ext uri="{BB962C8B-B14F-4D97-AF65-F5344CB8AC3E}">
        <p14:creationId xmlns:p14="http://schemas.microsoft.com/office/powerpoint/2010/main" val="1731195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876800"/>
          </a:xfrm>
        </p:spPr>
        <p:txBody>
          <a:bodyPr>
            <a:normAutofit fontScale="55000" lnSpcReduction="20000"/>
          </a:bodyPr>
          <a:lstStyle/>
          <a:p>
            <a:pPr marL="457200" lvl="1" indent="-457200">
              <a:buFont typeface="Arial" pitchFamily="34" charset="0"/>
              <a:buChar char="•"/>
            </a:pPr>
            <a:r>
              <a:rPr lang="el-GR" sz="3600" dirty="0"/>
              <a:t>Θέτουν σε εφαρμογή ρυθμίσεις, διαδικασίες και τεχνικές μέτρησης </a:t>
            </a:r>
            <a:r>
              <a:rPr lang="el-GR" sz="3600" dirty="0" smtClean="0"/>
              <a:t>κινδύνων </a:t>
            </a:r>
            <a:r>
              <a:rPr lang="el-GR" sz="3600" dirty="0"/>
              <a:t>ώστε να διασφαλίζεται ότι οι </a:t>
            </a:r>
            <a:r>
              <a:rPr lang="el-GR" sz="3600" b="1" dirty="0"/>
              <a:t>κίνδυνοι </a:t>
            </a:r>
            <a:r>
              <a:rPr lang="el-GR" sz="3600" b="1" dirty="0" smtClean="0"/>
              <a:t>μετρώνται </a:t>
            </a:r>
            <a:r>
              <a:rPr lang="el-GR" sz="3600" b="1" dirty="0"/>
              <a:t>με ακρίβεια</a:t>
            </a:r>
            <a:r>
              <a:rPr lang="el-GR" sz="3600" dirty="0"/>
              <a:t>, με </a:t>
            </a:r>
            <a:r>
              <a:rPr lang="el-GR" sz="3600" b="1" dirty="0"/>
              <a:t>βάση ορθά και αξιόπιστα δεδομένα </a:t>
            </a:r>
            <a:r>
              <a:rPr lang="el-GR" sz="3600" dirty="0"/>
              <a:t>και ότι οι ρυθμίσεις, διαδικασίες και τεχνικές μέτρησης κινδύνων </a:t>
            </a:r>
            <a:r>
              <a:rPr lang="el-GR" sz="3600" b="1" dirty="0"/>
              <a:t>τεκμηριώνονται </a:t>
            </a:r>
            <a:r>
              <a:rPr lang="el-GR" sz="3600" b="1" dirty="0" smtClean="0"/>
              <a:t>επαρκώς</a:t>
            </a:r>
          </a:p>
          <a:p>
            <a:pPr marL="457200" lvl="1" indent="-457200">
              <a:buFont typeface="Arial" pitchFamily="34" charset="0"/>
              <a:buChar char="•"/>
            </a:pPr>
            <a:r>
              <a:rPr lang="el-GR" sz="3600" dirty="0"/>
              <a:t>Διενεργούν, κατά περίπτωση, </a:t>
            </a:r>
            <a:r>
              <a:rPr lang="el-GR" sz="3600" b="1" dirty="0"/>
              <a:t>περιοδικούς εκ των υστέρων ελέγχους</a:t>
            </a:r>
            <a:r>
              <a:rPr lang="el-GR" sz="3600" dirty="0"/>
              <a:t>, ώστε να επανεξετάζουν την καταλληλότητα και αξιοπιστία των ρυθμίσεων μέτρησης κινδύνων</a:t>
            </a:r>
            <a:r>
              <a:rPr lang="el-GR" sz="3600" dirty="0" smtClean="0"/>
              <a:t>,</a:t>
            </a:r>
          </a:p>
          <a:p>
            <a:pPr marL="457200" lvl="1" indent="-457200">
              <a:buFont typeface="Arial" pitchFamily="34" charset="0"/>
              <a:buChar char="•"/>
            </a:pPr>
            <a:r>
              <a:rPr lang="el-GR" sz="3600" dirty="0"/>
              <a:t>Πραγματοποιούν, κατά περίπτωση, </a:t>
            </a:r>
            <a:r>
              <a:rPr lang="el-GR" sz="3600" b="1" dirty="0"/>
              <a:t>περιοδικούς ελέγχους αντοχής </a:t>
            </a:r>
            <a:r>
              <a:rPr lang="el-GR" sz="3600" dirty="0"/>
              <a:t>(</a:t>
            </a:r>
            <a:r>
              <a:rPr lang="en-US" sz="3600" dirty="0"/>
              <a:t>stress tests</a:t>
            </a:r>
            <a:r>
              <a:rPr lang="el-GR" sz="3600" dirty="0"/>
              <a:t>) με προσομοίωση ακραίων καταστάσεων και αναλύσεις </a:t>
            </a:r>
            <a:r>
              <a:rPr lang="el-GR" sz="3600" dirty="0" smtClean="0"/>
              <a:t>σεναρίων</a:t>
            </a:r>
          </a:p>
          <a:p>
            <a:pPr marL="457200" lvl="1" indent="-457200">
              <a:buFont typeface="Arial" pitchFamily="34" charset="0"/>
              <a:buChar char="•"/>
            </a:pPr>
            <a:r>
              <a:rPr lang="el-GR" sz="3600" dirty="0"/>
              <a:t>διατηρούν τεκμηριωμένο σύστημα </a:t>
            </a:r>
            <a:r>
              <a:rPr lang="el-GR" sz="3600" b="1" dirty="0"/>
              <a:t>εσωτερικών ορίων</a:t>
            </a:r>
            <a:r>
              <a:rPr lang="el-GR" sz="3600" dirty="0"/>
              <a:t>, αναφορικά με τα μέτρα που χρησιμοποιούνται για τη διαχείριση και τον έλεγχο των σχετικών κινδύνων για κάθε </a:t>
            </a:r>
            <a:r>
              <a:rPr lang="el-GR" sz="3600" dirty="0" smtClean="0"/>
              <a:t>ΟΣΕΚΑ</a:t>
            </a:r>
          </a:p>
          <a:p>
            <a:pPr marL="457200" lvl="1" indent="-457200">
              <a:buFont typeface="Arial" pitchFamily="34" charset="0"/>
              <a:buChar char="•"/>
            </a:pPr>
            <a:r>
              <a:rPr lang="el-GR" sz="3600" dirty="0"/>
              <a:t>Θεσπίζουν, εφαρμόζουν και διατηρούν κατάλληλες </a:t>
            </a:r>
            <a:r>
              <a:rPr lang="el-GR" sz="3600" dirty="0" smtClean="0"/>
              <a:t>διαδικασίες για </a:t>
            </a:r>
            <a:r>
              <a:rPr lang="el-GR" sz="3600" dirty="0"/>
              <a:t>τη </a:t>
            </a:r>
            <a:r>
              <a:rPr lang="el-GR" sz="3600" b="1" dirty="0"/>
              <a:t>λήψη έγκαιρων διορθωτικών μέτρων </a:t>
            </a:r>
            <a:r>
              <a:rPr lang="el-GR" sz="3600" dirty="0" smtClean="0"/>
              <a:t>σε </a:t>
            </a:r>
            <a:r>
              <a:rPr lang="el-GR" sz="3600" dirty="0"/>
              <a:t>περίπτωση πραγματικών ή προβλεπόμενων παραβάσεων του συστήματος οριοθέτησης κινδύνων</a:t>
            </a:r>
            <a:endParaRPr lang="el-GR" sz="3600" dirty="0" smtClean="0"/>
          </a:p>
          <a:p>
            <a:pPr marL="0" lvl="1" indent="0">
              <a:buNone/>
            </a:pPr>
            <a:endParaRPr lang="el-GR" sz="3600"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533400" y="251904"/>
            <a:ext cx="4343400" cy="1143000"/>
          </a:xfrm>
        </p:spPr>
        <p:txBody>
          <a:bodyPr>
            <a:normAutofit fontScale="90000"/>
          </a:bodyPr>
          <a:lstStyle/>
          <a:p>
            <a:r>
              <a:rPr lang="el-GR" sz="3100" b="1" dirty="0" smtClean="0"/>
              <a:t>Ρυθμίσεις και μέτρα </a:t>
            </a:r>
            <a:r>
              <a:rPr lang="el-GR" sz="3100" b="1" dirty="0"/>
              <a:t>μέτρησης κινδύνων</a:t>
            </a: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19</a:t>
            </a:fld>
            <a:endParaRPr lang="en-US" dirty="0"/>
          </a:p>
        </p:txBody>
      </p:sp>
    </p:spTree>
    <p:extLst>
      <p:ext uri="{BB962C8B-B14F-4D97-AF65-F5344CB8AC3E}">
        <p14:creationId xmlns:p14="http://schemas.microsoft.com/office/powerpoint/2010/main" val="888739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761396" cy="4495799"/>
          </a:xfrm>
        </p:spPr>
        <p:txBody>
          <a:bodyPr>
            <a:normAutofit fontScale="85000" lnSpcReduction="10000"/>
          </a:bodyPr>
          <a:lstStyle/>
          <a:p>
            <a:pPr marL="171450" lvl="1" indent="-171450">
              <a:buFont typeface="Arial" pitchFamily="34" charset="0"/>
              <a:buChar char="•"/>
            </a:pPr>
            <a:r>
              <a:rPr lang="el-GR" dirty="0" smtClean="0"/>
              <a:t>Κεφάλαιο 3, Υποκεφάλαιο 1, </a:t>
            </a:r>
            <a:r>
              <a:rPr lang="el-GR" dirty="0"/>
              <a:t>Υποχρεώσεις σχετικά με την επενδυτική πολιτική των </a:t>
            </a:r>
            <a:r>
              <a:rPr lang="el-GR" dirty="0" smtClean="0"/>
              <a:t>ΟΣΕΚΑ (Άρθρα 40-49) του Νόμου</a:t>
            </a:r>
          </a:p>
          <a:p>
            <a:pPr marL="171450" lvl="1" indent="-171450">
              <a:buFont typeface="Arial" pitchFamily="34" charset="0"/>
              <a:buChar char="•"/>
            </a:pPr>
            <a:r>
              <a:rPr lang="el-GR" dirty="0" smtClean="0"/>
              <a:t>Οδηγία </a:t>
            </a:r>
            <a:r>
              <a:rPr lang="el-GR" dirty="0"/>
              <a:t>ΟΔ78-2012-13 της Επιτροπής Κεφαλαιαγοράς για τις επιτρεπόμενες μορφές επενδύσεων από τους </a:t>
            </a:r>
            <a:r>
              <a:rPr lang="el-GR" dirty="0" smtClean="0"/>
              <a:t>ΟΣΕΚΑ</a:t>
            </a:r>
          </a:p>
          <a:p>
            <a:pPr marL="171450" lvl="1" indent="-171450">
              <a:buFont typeface="Arial" pitchFamily="34" charset="0"/>
              <a:buChar char="•"/>
            </a:pPr>
            <a:r>
              <a:rPr lang="el-GR" dirty="0"/>
              <a:t>Οδηγία ΟΔ78-2012-03 της Επιτροπής Κεφαλαιαγοράς όσον αφορά την οργάνωση, τη δομή και την άσκηση επιχειρηματικής δραστηριότητας των Εταιριών Διαχείρισης, τις συγκρούσεις συμφερόντων και τη διαχείριση κινδύνων στον τομέα της συλλογικής διαχείρισης, καθώς και το περιεχόμενο της συμφωνίας μεταξύ του Θεματοφύλακα και της Εταιρίας Διαχείρισης</a:t>
            </a:r>
            <a:endParaRPr lang="en-US" dirty="0"/>
          </a:p>
          <a:p>
            <a:pPr marL="171450" lvl="1" indent="-171450">
              <a:buFont typeface="Arial" pitchFamily="34" charset="0"/>
              <a:buChar char="•"/>
            </a:pPr>
            <a:endParaRPr lang="el-GR" dirty="0" smtClean="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533400" y="304801"/>
            <a:ext cx="4572000" cy="1066800"/>
          </a:xfrm>
        </p:spPr>
        <p:txBody>
          <a:bodyPr>
            <a:normAutofit fontScale="90000"/>
          </a:bodyPr>
          <a:lstStyle/>
          <a:p>
            <a:pPr lvl="1" algn="ctr" rtl="0">
              <a:spcBef>
                <a:spcPct val="0"/>
              </a:spcBef>
            </a:pPr>
            <a:r>
              <a:rPr lang="en-US" sz="2400" dirty="0" smtClean="0"/>
              <a:t/>
            </a:r>
            <a:br>
              <a:rPr lang="en-US" sz="2400" dirty="0" smtClean="0"/>
            </a:br>
            <a:r>
              <a:rPr lang="en-US" sz="2400" dirty="0" smtClean="0"/>
              <a:t/>
            </a:r>
            <a:br>
              <a:rPr lang="en-US" sz="2400" dirty="0" smtClean="0"/>
            </a:br>
            <a:r>
              <a:rPr lang="el-GR" sz="3100" b="1" dirty="0" smtClean="0">
                <a:latin typeface="+mn-lt"/>
              </a:rPr>
              <a:t>Νομικό πλαίσιο</a:t>
            </a:r>
            <a:r>
              <a:rPr lang="el-GR" dirty="0" smtClean="0"/>
              <a:t/>
            </a:r>
            <a:br>
              <a:rPr lang="el-GR" dirty="0" smtClean="0"/>
            </a:br>
            <a:r>
              <a:rPr lang="en-US" sz="2400" dirty="0"/>
              <a:t/>
            </a:r>
            <a:br>
              <a:rPr lang="en-US" sz="2400" dirty="0"/>
            </a:br>
            <a:r>
              <a:rPr lang="en-US" sz="2400" dirty="0"/>
              <a:t/>
            </a:r>
            <a:br>
              <a:rPr lang="en-US" sz="2400" dirty="0"/>
            </a:br>
            <a:endParaRPr lang="en-US" sz="2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1351" y="249351"/>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5" name="Slide Number Placeholder 4"/>
          <p:cNvSpPr>
            <a:spLocks noGrp="1"/>
          </p:cNvSpPr>
          <p:nvPr>
            <p:ph type="sldNum" sz="quarter" idx="12"/>
          </p:nvPr>
        </p:nvSpPr>
        <p:spPr/>
        <p:txBody>
          <a:bodyPr/>
          <a:lstStyle/>
          <a:p>
            <a:fld id="{3425AE79-0513-460E-8E27-41133DC08637}" type="slidenum">
              <a:rPr lang="en-US" smtClean="0"/>
              <a:t>2</a:t>
            </a:fld>
            <a:endParaRPr lang="en-US" dirty="0"/>
          </a:p>
        </p:txBody>
      </p:sp>
    </p:spTree>
    <p:extLst>
      <p:ext uri="{BB962C8B-B14F-4D97-AF65-F5344CB8AC3E}">
        <p14:creationId xmlns:p14="http://schemas.microsoft.com/office/powerpoint/2010/main" val="1376855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76400"/>
            <a:ext cx="7848600" cy="4495799"/>
          </a:xfrm>
        </p:spPr>
        <p:txBody>
          <a:bodyPr>
            <a:normAutofit/>
          </a:bodyPr>
          <a:lstStyle/>
          <a:p>
            <a:pPr marL="457200" lvl="1" indent="-457200">
              <a:buFont typeface="Arial" pitchFamily="34" charset="0"/>
              <a:buChar char="•"/>
            </a:pPr>
            <a:r>
              <a:rPr lang="el-GR" sz="2400" dirty="0"/>
              <a:t>εφαρμόζουν κατάλληλη διαδικασία διαχείρισης του κινδύνου ρευστότητας, ώστε </a:t>
            </a:r>
            <a:r>
              <a:rPr lang="el-GR" sz="2400" dirty="0" smtClean="0"/>
              <a:t>να </a:t>
            </a:r>
            <a:r>
              <a:rPr lang="el-GR" sz="2400" b="1" dirty="0" smtClean="0"/>
              <a:t>συμμορφώνεται </a:t>
            </a:r>
            <a:r>
              <a:rPr lang="el-GR" sz="2400" dirty="0"/>
              <a:t>κάθε στιγμή με το </a:t>
            </a:r>
            <a:r>
              <a:rPr lang="el-GR" sz="2400" b="1" dirty="0"/>
              <a:t>εδάφιο (1) του άρθρου 18 </a:t>
            </a:r>
            <a:r>
              <a:rPr lang="el-GR" sz="2400" dirty="0"/>
              <a:t>του </a:t>
            </a:r>
            <a:r>
              <a:rPr lang="el-GR" sz="2400" dirty="0" smtClean="0"/>
              <a:t>Νόμου</a:t>
            </a:r>
          </a:p>
          <a:p>
            <a:pPr marL="457200" lvl="1" indent="-457200">
              <a:buFont typeface="Arial" pitchFamily="34" charset="0"/>
              <a:buChar char="•"/>
            </a:pPr>
            <a:r>
              <a:rPr lang="el-GR" sz="2400" dirty="0"/>
              <a:t>πραγματοποιούν </a:t>
            </a:r>
            <a:r>
              <a:rPr lang="el-GR" sz="2400" b="1" dirty="0"/>
              <a:t>ελέγχους αντοχής </a:t>
            </a:r>
            <a:r>
              <a:rPr lang="el-GR" sz="2400" dirty="0"/>
              <a:t>(</a:t>
            </a:r>
            <a:r>
              <a:rPr lang="en-US" sz="2400" dirty="0"/>
              <a:t>stress tests</a:t>
            </a:r>
            <a:r>
              <a:rPr lang="el-GR" sz="2400" dirty="0"/>
              <a:t>) με προσομοίωση ακραίων καταστάσεων, οι οποίοι επιτρέπουν την αξιολόγηση του κινδύνου ρευστότητας του ΟΣΕΚΑ σε </a:t>
            </a:r>
            <a:r>
              <a:rPr lang="el-GR" sz="2400" b="1" dirty="0"/>
              <a:t>εξαιρετικές </a:t>
            </a:r>
            <a:r>
              <a:rPr lang="el-GR" sz="2400" b="1" dirty="0" smtClean="0"/>
              <a:t>συνθήκες</a:t>
            </a:r>
          </a:p>
          <a:p>
            <a:pPr marL="457200" lvl="1" indent="-457200">
              <a:buFont typeface="Arial" pitchFamily="34" charset="0"/>
              <a:buChar char="•"/>
            </a:pPr>
            <a:r>
              <a:rPr lang="el-GR" sz="2400" dirty="0"/>
              <a:t>διασφαλίζουν ότι το </a:t>
            </a:r>
            <a:r>
              <a:rPr lang="el-GR" sz="2400" b="1" dirty="0"/>
              <a:t>προφίλ ρευστότητας </a:t>
            </a:r>
            <a:r>
              <a:rPr lang="el-GR" sz="2400" dirty="0"/>
              <a:t>των επενδύσεων κάθε ΟΣΕΚΑ που διαχειρίζονται, είναι </a:t>
            </a:r>
            <a:r>
              <a:rPr lang="el-GR" sz="2400" b="1" dirty="0"/>
              <a:t>κατάλληλο για την πολιτική </a:t>
            </a:r>
            <a:r>
              <a:rPr lang="el-GR" sz="2400" b="1" dirty="0" smtClean="0"/>
              <a:t>εξαγορών</a:t>
            </a:r>
            <a:endParaRPr lang="el-GR" sz="2400" dirty="0" smtClean="0"/>
          </a:p>
          <a:p>
            <a:pPr marL="171450" lvl="1" indent="-171450">
              <a:buFont typeface="Arial" pitchFamily="34" charset="0"/>
              <a:buChar char="•"/>
            </a:pPr>
            <a:endParaRPr lang="el-GR" sz="2400" dirty="0" smtClean="0"/>
          </a:p>
          <a:p>
            <a:pPr marL="171450" lvl="1" indent="-171450">
              <a:buFont typeface="Arial" pitchFamily="34" charset="0"/>
              <a:buChar char="•"/>
            </a:pPr>
            <a:endParaRPr lang="en-US" sz="2400" dirty="0"/>
          </a:p>
        </p:txBody>
      </p:sp>
      <p:sp>
        <p:nvSpPr>
          <p:cNvPr id="2" name="Title 1"/>
          <p:cNvSpPr>
            <a:spLocks noGrp="1"/>
          </p:cNvSpPr>
          <p:nvPr>
            <p:ph type="title"/>
          </p:nvPr>
        </p:nvSpPr>
        <p:spPr>
          <a:xfrm>
            <a:off x="685800" y="251904"/>
            <a:ext cx="4191000" cy="1143000"/>
          </a:xfrm>
        </p:spPr>
        <p:txBody>
          <a:bodyPr>
            <a:normAutofit/>
          </a:bodyPr>
          <a:lstStyle/>
          <a:p>
            <a:r>
              <a:rPr lang="el-GR" sz="2800" b="1" dirty="0" smtClean="0"/>
              <a:t>Κίνδυνος Ρευστότητας</a:t>
            </a: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20</a:t>
            </a:fld>
            <a:endParaRPr lang="en-US" dirty="0"/>
          </a:p>
        </p:txBody>
      </p:sp>
    </p:spTree>
    <p:extLst>
      <p:ext uri="{BB962C8B-B14F-4D97-AF65-F5344CB8AC3E}">
        <p14:creationId xmlns:p14="http://schemas.microsoft.com/office/powerpoint/2010/main" val="1501024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fontScale="92500" lnSpcReduction="20000"/>
          </a:bodyPr>
          <a:lstStyle/>
          <a:p>
            <a:pPr marL="457200" lvl="1" indent="-457200">
              <a:buFont typeface="Arial" pitchFamily="34" charset="0"/>
              <a:buChar char="•"/>
            </a:pPr>
            <a:r>
              <a:rPr lang="el-GR" dirty="0"/>
              <a:t>Ο </a:t>
            </a:r>
            <a:r>
              <a:rPr lang="el-GR" b="1" dirty="0"/>
              <a:t>συνολικός κίνδυνος </a:t>
            </a:r>
            <a:r>
              <a:rPr lang="el-GR" dirty="0"/>
              <a:t>στον οποίο εκτίθεται, </a:t>
            </a:r>
            <a:r>
              <a:rPr lang="el-GR" b="1" dirty="0"/>
              <a:t>σε σχέση με τα παράγωγα</a:t>
            </a:r>
            <a:r>
              <a:rPr lang="el-GR" dirty="0"/>
              <a:t> μέσα, </a:t>
            </a:r>
            <a:r>
              <a:rPr lang="el-GR" b="1" dirty="0"/>
              <a:t>δεν υπερβαίνει </a:t>
            </a:r>
            <a:r>
              <a:rPr lang="el-GR" dirty="0"/>
              <a:t>τη συνολική </a:t>
            </a:r>
            <a:r>
              <a:rPr lang="el-GR" b="1" dirty="0"/>
              <a:t>καθαρή αξία </a:t>
            </a:r>
            <a:r>
              <a:rPr lang="el-GR" dirty="0"/>
              <a:t>του χαρτοφυλακίου του. Η έκθεση σε κίνδυνο υπολογίζεται με βάση την τρέχουσα αξία των υποκείμενων στοιχείων ενεργητικού, τον κίνδυνο αντισυμβαλλομένου, τις μελλοντικές κινήσεις της αγοράς και το διαθέσιμο χρόνο για τη ρευστοποίηση των θέσεων. </a:t>
            </a:r>
            <a:endParaRPr lang="el-GR" dirty="0" smtClean="0"/>
          </a:p>
          <a:p>
            <a:pPr marL="457200" lvl="1" indent="-457200">
              <a:buFont typeface="Arial" pitchFamily="34" charset="0"/>
              <a:buChar char="•"/>
            </a:pPr>
            <a:r>
              <a:rPr lang="el-GR" dirty="0" smtClean="0"/>
              <a:t>Και </a:t>
            </a:r>
            <a:r>
              <a:rPr lang="el-GR" b="1" dirty="0" smtClean="0"/>
              <a:t>δεν </a:t>
            </a:r>
            <a:r>
              <a:rPr lang="el-GR" b="1" dirty="0"/>
              <a:t>υπερβαίνει </a:t>
            </a:r>
            <a:r>
              <a:rPr lang="el-GR" dirty="0"/>
              <a:t>συνολικά τα </a:t>
            </a:r>
            <a:r>
              <a:rPr lang="el-GR" b="1" dirty="0"/>
              <a:t>επενδυτικά όρια </a:t>
            </a:r>
            <a:r>
              <a:rPr lang="el-GR" dirty="0"/>
              <a:t>του άρθρου </a:t>
            </a:r>
            <a:r>
              <a:rPr lang="el-GR" dirty="0" smtClean="0"/>
              <a:t>42</a:t>
            </a:r>
          </a:p>
          <a:p>
            <a:pPr marL="457200" lvl="1" indent="-457200">
              <a:buFont typeface="Arial" pitchFamily="34" charset="0"/>
              <a:buChar char="•"/>
            </a:pPr>
            <a:r>
              <a:rPr lang="el-GR" dirty="0"/>
              <a:t>Κινητές αξίες και μέσα χρηματαγοράς που </a:t>
            </a:r>
            <a:r>
              <a:rPr lang="el-GR" b="1" dirty="0"/>
              <a:t>ενσωματώνουν </a:t>
            </a:r>
            <a:r>
              <a:rPr lang="el-GR" b="1" dirty="0" smtClean="0"/>
              <a:t>παράγωγα </a:t>
            </a:r>
            <a:r>
              <a:rPr lang="el-GR" dirty="0" smtClean="0"/>
              <a:t>συμπεριλαμβάνονται.</a:t>
            </a:r>
            <a:endParaRPr lang="en-US" dirty="0"/>
          </a:p>
          <a:p>
            <a:pPr marL="0" lvl="1" indent="0">
              <a:buNone/>
            </a:pPr>
            <a:endParaRPr lang="el-GR" dirty="0" smtClean="0"/>
          </a:p>
          <a:p>
            <a:pPr marL="457200" lvl="1" indent="-457200">
              <a:buFont typeface="Arial" pitchFamily="34" charset="0"/>
              <a:buChar char="•"/>
            </a:pPr>
            <a:endParaRPr lang="el-GR" dirty="0" smtClean="0"/>
          </a:p>
          <a:p>
            <a:pPr marL="0" lvl="1" indent="0">
              <a:buNone/>
            </a:pPr>
            <a:endParaRPr lang="el-GR"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533400" y="290004"/>
            <a:ext cx="4343400" cy="1066800"/>
          </a:xfrm>
        </p:spPr>
        <p:txBody>
          <a:bodyPr>
            <a:normAutofit/>
          </a:bodyPr>
          <a:lstStyle/>
          <a:p>
            <a:r>
              <a:rPr lang="el-GR" sz="2800" b="1" dirty="0" smtClean="0"/>
              <a:t>Συνολική έκθεση</a:t>
            </a:r>
            <a:endParaRPr lang="en-US" sz="2800"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21</a:t>
            </a:fld>
            <a:endParaRPr lang="en-US" dirty="0"/>
          </a:p>
        </p:txBody>
      </p:sp>
    </p:spTree>
    <p:extLst>
      <p:ext uri="{BB962C8B-B14F-4D97-AF65-F5344CB8AC3E}">
        <p14:creationId xmlns:p14="http://schemas.microsoft.com/office/powerpoint/2010/main" val="1119692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572000"/>
          </a:xfrm>
        </p:spPr>
        <p:txBody>
          <a:bodyPr>
            <a:normAutofit fontScale="85000" lnSpcReduction="20000"/>
          </a:bodyPr>
          <a:lstStyle/>
          <a:p>
            <a:pPr marL="0" lvl="1" indent="0">
              <a:buNone/>
            </a:pPr>
            <a:r>
              <a:rPr lang="el-GR" b="1" dirty="0"/>
              <a:t>Σ</a:t>
            </a:r>
            <a:r>
              <a:rPr lang="el-GR" b="1" dirty="0" smtClean="0"/>
              <a:t>ε </a:t>
            </a:r>
            <a:r>
              <a:rPr lang="el-GR" b="1" dirty="0"/>
              <a:t>ημερήσια βάση</a:t>
            </a:r>
            <a:r>
              <a:rPr lang="el-GR" dirty="0"/>
              <a:t>, σύμφωνα με μία από τις δύο ακόλουθες δυνατότητες</a:t>
            </a:r>
            <a:r>
              <a:rPr lang="el-GR" dirty="0" smtClean="0"/>
              <a:t>:</a:t>
            </a:r>
          </a:p>
          <a:p>
            <a:pPr marL="457200" lvl="1" indent="-457200">
              <a:buFont typeface="Arial" pitchFamily="34" charset="0"/>
              <a:buChar char="•"/>
            </a:pPr>
            <a:r>
              <a:rPr lang="el-GR" dirty="0"/>
              <a:t>Την </a:t>
            </a:r>
            <a:r>
              <a:rPr lang="el-GR" b="1" dirty="0"/>
              <a:t>πρόσθετη έκθεση </a:t>
            </a:r>
            <a:r>
              <a:rPr lang="el-GR" dirty="0"/>
              <a:t>και μόχλευση που δημιουργείται </a:t>
            </a:r>
            <a:r>
              <a:rPr lang="el-GR" dirty="0" smtClean="0"/>
              <a:t>με </a:t>
            </a:r>
            <a:r>
              <a:rPr lang="el-GR" dirty="0"/>
              <a:t>τη χρήση παραγώγων χρηματοοικονομικών </a:t>
            </a:r>
            <a:r>
              <a:rPr lang="el-GR" dirty="0" smtClean="0"/>
              <a:t>μέσων η </a:t>
            </a:r>
            <a:r>
              <a:rPr lang="el-GR" dirty="0"/>
              <a:t>οποία δε μπορεί να </a:t>
            </a:r>
            <a:r>
              <a:rPr lang="el-GR" dirty="0" smtClean="0"/>
              <a:t>υπερβεί </a:t>
            </a:r>
            <a:r>
              <a:rPr lang="el-GR" dirty="0"/>
              <a:t>το σύνολο της καθαρής αξίας του ενεργητικού του </a:t>
            </a:r>
            <a:r>
              <a:rPr lang="el-GR" dirty="0" smtClean="0"/>
              <a:t>ΟΣΕΚΑ. </a:t>
            </a:r>
          </a:p>
          <a:p>
            <a:pPr marL="457200" lvl="1" indent="-457200">
              <a:buFont typeface="Arial" pitchFamily="34" charset="0"/>
              <a:buChar char="•"/>
            </a:pPr>
            <a:r>
              <a:rPr lang="el-GR" dirty="0" smtClean="0"/>
              <a:t>Τον </a:t>
            </a:r>
            <a:r>
              <a:rPr lang="el-GR" b="1" dirty="0" smtClean="0"/>
              <a:t>κίνδυνο αγοράς </a:t>
            </a:r>
            <a:r>
              <a:rPr lang="el-GR" dirty="0" smtClean="0"/>
              <a:t>του χαρτοφυλακίου του ΟΣΕΚΑ</a:t>
            </a:r>
            <a:endParaRPr lang="en-US" dirty="0" smtClean="0"/>
          </a:p>
          <a:p>
            <a:pPr marL="457200" lvl="1" indent="-457200">
              <a:buFont typeface="Arial" pitchFamily="34" charset="0"/>
              <a:buChar char="•"/>
            </a:pPr>
            <a:r>
              <a:rPr lang="en-US" dirty="0" smtClean="0"/>
              <a:t>H </a:t>
            </a:r>
            <a:r>
              <a:rPr lang="el-GR" dirty="0" smtClean="0"/>
              <a:t>μέτρηση </a:t>
            </a:r>
            <a:r>
              <a:rPr lang="el-GR" dirty="0"/>
              <a:t>της συνολικής έκθεσης </a:t>
            </a:r>
            <a:r>
              <a:rPr lang="el-GR" dirty="0" smtClean="0"/>
              <a:t>γίνεται είτε με</a:t>
            </a:r>
            <a:r>
              <a:rPr lang="en-US" dirty="0" smtClean="0"/>
              <a:t>:</a:t>
            </a:r>
          </a:p>
          <a:p>
            <a:pPr marL="457200" lvl="1" indent="-457200">
              <a:buFont typeface="Arial" pitchFamily="34" charset="0"/>
              <a:buChar char="•"/>
            </a:pPr>
            <a:r>
              <a:rPr lang="el-GR" dirty="0"/>
              <a:t>τ</a:t>
            </a:r>
            <a:r>
              <a:rPr lang="el-GR" dirty="0" smtClean="0"/>
              <a:t>ην προσέγγιση </a:t>
            </a:r>
            <a:r>
              <a:rPr lang="el-GR" dirty="0"/>
              <a:t>με </a:t>
            </a:r>
            <a:r>
              <a:rPr lang="el-GR" b="1" dirty="0"/>
              <a:t>βάση τις υποχρεώσεις </a:t>
            </a:r>
            <a:r>
              <a:rPr lang="el-GR" dirty="0"/>
              <a:t>ή </a:t>
            </a:r>
          </a:p>
          <a:p>
            <a:pPr marL="457200" lvl="1" indent="-457200">
              <a:buFont typeface="Arial" pitchFamily="34" charset="0"/>
              <a:buChar char="•"/>
            </a:pPr>
            <a:r>
              <a:rPr lang="el-GR" dirty="0" smtClean="0"/>
              <a:t>την </a:t>
            </a:r>
            <a:r>
              <a:rPr lang="el-GR" dirty="0"/>
              <a:t>προσέγγιση με </a:t>
            </a:r>
            <a:r>
              <a:rPr lang="el-GR" b="1" dirty="0"/>
              <a:t>βάση τη δυνητική ζημία </a:t>
            </a:r>
            <a:r>
              <a:rPr lang="el-GR" dirty="0"/>
              <a:t>(</a:t>
            </a:r>
            <a:r>
              <a:rPr lang="en-US" dirty="0"/>
              <a:t>Value at Risk</a:t>
            </a:r>
            <a:r>
              <a:rPr lang="el-GR" dirty="0"/>
              <a:t>)</a:t>
            </a:r>
          </a:p>
          <a:p>
            <a:pPr marL="857250" lvl="2" indent="-457200"/>
            <a:r>
              <a:rPr lang="el-GR" b="1" dirty="0"/>
              <a:t>Σχετική </a:t>
            </a:r>
            <a:r>
              <a:rPr lang="en-US" b="1" dirty="0"/>
              <a:t>VaR</a:t>
            </a:r>
            <a:endParaRPr lang="el-GR" b="1" dirty="0"/>
          </a:p>
          <a:p>
            <a:pPr marL="857250" lvl="2" indent="-457200"/>
            <a:r>
              <a:rPr lang="el-GR" b="1" dirty="0"/>
              <a:t>Απόλυτη </a:t>
            </a:r>
            <a:r>
              <a:rPr lang="en-US" b="1" dirty="0"/>
              <a:t>VaR</a:t>
            </a:r>
            <a:endParaRPr lang="el-GR" b="1" dirty="0"/>
          </a:p>
          <a:p>
            <a:pPr marL="457200" lvl="1" indent="-457200">
              <a:buFont typeface="Arial" pitchFamily="34" charset="0"/>
              <a:buChar char="•"/>
            </a:pPr>
            <a:endParaRPr lang="el-GR" dirty="0" smtClean="0"/>
          </a:p>
          <a:p>
            <a:pPr marL="0" lvl="1" indent="0">
              <a:buNone/>
            </a:pPr>
            <a:endParaRPr lang="el-GR" dirty="0" smtClean="0"/>
          </a:p>
          <a:p>
            <a:pPr marL="171450" lvl="1" indent="-171450">
              <a:buFont typeface="Arial" pitchFamily="34" charset="0"/>
              <a:buChar char="•"/>
            </a:pPr>
            <a:endParaRPr lang="el-GR" dirty="0" smtClean="0"/>
          </a:p>
          <a:p>
            <a:pPr marL="171450" lvl="1" indent="-171450">
              <a:buFont typeface="Arial" pitchFamily="34" charset="0"/>
              <a:buChar char="•"/>
            </a:pPr>
            <a:endParaRPr lang="en-US" dirty="0"/>
          </a:p>
        </p:txBody>
      </p:sp>
      <p:sp>
        <p:nvSpPr>
          <p:cNvPr id="2" name="Title 1"/>
          <p:cNvSpPr>
            <a:spLocks noGrp="1"/>
          </p:cNvSpPr>
          <p:nvPr>
            <p:ph type="title"/>
          </p:nvPr>
        </p:nvSpPr>
        <p:spPr>
          <a:xfrm>
            <a:off x="990600" y="251904"/>
            <a:ext cx="4267200" cy="1143000"/>
          </a:xfrm>
        </p:spPr>
        <p:txBody>
          <a:bodyPr>
            <a:normAutofit fontScale="90000"/>
          </a:bodyPr>
          <a:lstStyle/>
          <a:p>
            <a:r>
              <a:rPr lang="en-US" sz="2800" b="1" dirty="0" smtClean="0"/>
              <a:t/>
            </a:r>
            <a:br>
              <a:rPr lang="en-US" sz="2800" b="1" dirty="0" smtClean="0"/>
            </a:br>
            <a:r>
              <a:rPr lang="el-GR" sz="3100" b="1" dirty="0" smtClean="0"/>
              <a:t>Υπολογισμός Συνολικής </a:t>
            </a:r>
            <a:r>
              <a:rPr lang="en-US" sz="3100" b="1" dirty="0" smtClean="0"/>
              <a:t/>
            </a:r>
            <a:br>
              <a:rPr lang="en-US" sz="3100" b="1" dirty="0" smtClean="0"/>
            </a:br>
            <a:r>
              <a:rPr lang="en-US" sz="3100" b="1" dirty="0" smtClean="0"/>
              <a:t>‘E</a:t>
            </a:r>
            <a:r>
              <a:rPr lang="el-GR" sz="3100" b="1" dirty="0" smtClean="0"/>
              <a:t>κθεσης</a:t>
            </a: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22</a:t>
            </a:fld>
            <a:endParaRPr lang="en-US" dirty="0"/>
          </a:p>
        </p:txBody>
      </p:sp>
    </p:spTree>
    <p:extLst>
      <p:ext uri="{BB962C8B-B14F-4D97-AF65-F5344CB8AC3E}">
        <p14:creationId xmlns:p14="http://schemas.microsoft.com/office/powerpoint/2010/main" val="1266474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761396" cy="4495799"/>
          </a:xfrm>
        </p:spPr>
        <p:txBody>
          <a:bodyPr>
            <a:normAutofit fontScale="92500" lnSpcReduction="20000"/>
          </a:bodyPr>
          <a:lstStyle/>
          <a:p>
            <a:pPr marL="171450" lvl="1" indent="-171450">
              <a:buFont typeface="Arial" pitchFamily="34" charset="0"/>
              <a:buChar char="•"/>
            </a:pPr>
            <a:r>
              <a:rPr lang="el-GR" b="1" dirty="0"/>
              <a:t>Κινητές αξίες </a:t>
            </a:r>
            <a:r>
              <a:rPr lang="el-GR" dirty="0"/>
              <a:t>και </a:t>
            </a:r>
            <a:r>
              <a:rPr lang="el-GR" b="1" dirty="0"/>
              <a:t>μέσα χρηματαγοράς </a:t>
            </a:r>
            <a:r>
              <a:rPr lang="el-GR" dirty="0"/>
              <a:t>που έχουν εισαχθεί ή αποτελούν αντικείμενο διαπραγμάτευσης σε </a:t>
            </a:r>
            <a:r>
              <a:rPr lang="el-GR" b="1" dirty="0"/>
              <a:t>ρυθμιζόμενη αγορά της Δημοκρατίας </a:t>
            </a:r>
            <a:r>
              <a:rPr lang="el-GR" dirty="0"/>
              <a:t>ή άλλου κράτους μέλους της </a:t>
            </a:r>
            <a:r>
              <a:rPr lang="el-GR" b="1" dirty="0"/>
              <a:t>Ευρωπαϊκής </a:t>
            </a:r>
            <a:r>
              <a:rPr lang="el-GR" b="1" dirty="0" smtClean="0"/>
              <a:t>Ένωσης</a:t>
            </a:r>
            <a:endParaRPr lang="en-US" b="1" dirty="0"/>
          </a:p>
          <a:p>
            <a:pPr marL="171450" lvl="1" indent="-171450">
              <a:buFont typeface="Arial" pitchFamily="34" charset="0"/>
              <a:buChar char="•"/>
            </a:pPr>
            <a:r>
              <a:rPr lang="el-GR" dirty="0" smtClean="0"/>
              <a:t>Κινητές αξίες </a:t>
            </a:r>
            <a:r>
              <a:rPr lang="el-GR" dirty="0"/>
              <a:t>και μέσα χρηματαγοράς, εισηγμένα σε </a:t>
            </a:r>
            <a:r>
              <a:rPr lang="el-GR" b="1" dirty="0"/>
              <a:t>χρηματιστήριο αξιών τρίτης </a:t>
            </a:r>
            <a:r>
              <a:rPr lang="el-GR" b="1" dirty="0" smtClean="0"/>
              <a:t>χώρας</a:t>
            </a:r>
            <a:r>
              <a:rPr lang="en-US" b="1" dirty="0" smtClean="0"/>
              <a:t> </a:t>
            </a:r>
            <a:r>
              <a:rPr lang="el-GR" dirty="0" smtClean="0"/>
              <a:t>(</a:t>
            </a:r>
            <a:r>
              <a:rPr lang="el-GR" b="1" dirty="0" smtClean="0"/>
              <a:t>κατάλογος </a:t>
            </a:r>
            <a:r>
              <a:rPr lang="el-GR" b="1" dirty="0"/>
              <a:t>Υπουργού </a:t>
            </a:r>
            <a:r>
              <a:rPr lang="el-GR" b="1" dirty="0" smtClean="0"/>
              <a:t>Οικονομικών</a:t>
            </a:r>
            <a:endParaRPr lang="en-US" b="1" dirty="0" smtClean="0"/>
          </a:p>
          <a:p>
            <a:pPr marL="171450" lvl="1" indent="-171450">
              <a:buFont typeface="Arial" pitchFamily="34" charset="0"/>
              <a:buChar char="•"/>
            </a:pPr>
            <a:r>
              <a:rPr lang="el-GR" b="1" dirty="0"/>
              <a:t>Νεοεκδιδόμενες κινητές αξίες </a:t>
            </a:r>
            <a:r>
              <a:rPr lang="el-GR" dirty="0"/>
              <a:t>(εισαγωγή σε ρυθμιζόμενη αγορά εντός ενός έτους από την έκδοση</a:t>
            </a:r>
            <a:r>
              <a:rPr lang="el-GR" dirty="0" smtClean="0"/>
              <a:t>)</a:t>
            </a:r>
            <a:endParaRPr lang="en-US" dirty="0" smtClean="0"/>
          </a:p>
          <a:p>
            <a:pPr marL="171450" lvl="1" indent="-171450">
              <a:buFont typeface="Arial" pitchFamily="34" charset="0"/>
              <a:buChar char="•"/>
            </a:pPr>
            <a:r>
              <a:rPr lang="el-GR" b="1" dirty="0"/>
              <a:t>Μερίδια ΟΣΕΚΑ </a:t>
            </a:r>
            <a:r>
              <a:rPr lang="el-GR" dirty="0"/>
              <a:t>εγκεκριμένων σύμφωνα με την Οδηγία 2009/65/ΕΚ, </a:t>
            </a:r>
            <a:r>
              <a:rPr lang="el-GR" b="1" dirty="0"/>
              <a:t>ή άλλων οργανισμών συλλογικών επενδύσεων</a:t>
            </a:r>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533400" y="304801"/>
            <a:ext cx="4572000" cy="1066800"/>
          </a:xfrm>
        </p:spPr>
        <p:txBody>
          <a:bodyPr>
            <a:normAutofit fontScale="90000"/>
          </a:bodyPr>
          <a:lstStyle/>
          <a:p>
            <a:r>
              <a:rPr lang="en-US" sz="2400" dirty="0" smtClean="0"/>
              <a:t/>
            </a:r>
            <a:br>
              <a:rPr lang="en-US" sz="2400" dirty="0" smtClean="0"/>
            </a:br>
            <a:r>
              <a:rPr lang="en-US" sz="2400" dirty="0" smtClean="0"/>
              <a:t/>
            </a:r>
            <a:br>
              <a:rPr lang="en-US" sz="2400" dirty="0" smtClean="0"/>
            </a:br>
            <a:r>
              <a:rPr lang="el-GR" sz="3100" b="1" dirty="0" smtClean="0"/>
              <a:t>ΕΠΙΤΡΕΠΟΜΕΝΕΣ </a:t>
            </a:r>
            <a:r>
              <a:rPr lang="el-GR" sz="3100" b="1" dirty="0"/>
              <a:t>ΕΠΕΝΔΥΣΕΙΣ</a:t>
            </a:r>
            <a:r>
              <a:rPr lang="en-US" sz="2400" dirty="0"/>
              <a:t/>
            </a:r>
            <a:br>
              <a:rPr lang="en-US" sz="2400" dirty="0"/>
            </a:br>
            <a:r>
              <a:rPr lang="en-US" sz="2400" dirty="0"/>
              <a:t/>
            </a:r>
            <a:br>
              <a:rPr lang="en-US" sz="2400" dirty="0"/>
            </a:br>
            <a:endParaRPr lang="en-US" sz="2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4998" y="269289"/>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5" name="Slide Number Placeholder 4"/>
          <p:cNvSpPr>
            <a:spLocks noGrp="1"/>
          </p:cNvSpPr>
          <p:nvPr>
            <p:ph type="sldNum" sz="quarter" idx="12"/>
          </p:nvPr>
        </p:nvSpPr>
        <p:spPr/>
        <p:txBody>
          <a:bodyPr/>
          <a:lstStyle/>
          <a:p>
            <a:fld id="{3425AE79-0513-460E-8E27-41133DC08637}" type="slidenum">
              <a:rPr lang="en-US" smtClean="0"/>
              <a:t>3</a:t>
            </a:fld>
            <a:endParaRPr lang="en-US" dirty="0"/>
          </a:p>
        </p:txBody>
      </p:sp>
    </p:spTree>
    <p:extLst>
      <p:ext uri="{BB962C8B-B14F-4D97-AF65-F5344CB8AC3E}">
        <p14:creationId xmlns:p14="http://schemas.microsoft.com/office/powerpoint/2010/main" val="1111961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20000" cy="4495799"/>
          </a:xfrm>
        </p:spPr>
        <p:txBody>
          <a:bodyPr>
            <a:normAutofit/>
          </a:bodyPr>
          <a:lstStyle/>
          <a:p>
            <a:pPr marL="171450" lvl="1" indent="-171450">
              <a:buFont typeface="Arial" pitchFamily="34" charset="0"/>
              <a:buChar char="•"/>
            </a:pPr>
            <a:r>
              <a:rPr lang="el-GR" b="1" dirty="0"/>
              <a:t>Καταθέσεις</a:t>
            </a:r>
            <a:r>
              <a:rPr lang="el-GR" dirty="0"/>
              <a:t> σε πιστωτικά ιδρύματα αποδοτέες στους καταθέτες </a:t>
            </a:r>
            <a:r>
              <a:rPr lang="el-GR" b="1" dirty="0"/>
              <a:t>σε πρώτη ζήτηση</a:t>
            </a:r>
            <a:r>
              <a:rPr lang="el-GR" dirty="0"/>
              <a:t>, </a:t>
            </a:r>
            <a:r>
              <a:rPr lang="el-GR" b="1" dirty="0"/>
              <a:t>ή</a:t>
            </a:r>
            <a:r>
              <a:rPr lang="el-GR" dirty="0"/>
              <a:t> υποκείμενες σε δικαίωμα ανάληψης, οι οποίες καθίστανται </a:t>
            </a:r>
            <a:r>
              <a:rPr lang="el-GR" b="1" dirty="0"/>
              <a:t>ληξιπρόθεσμες εντός δώδεκα (12) </a:t>
            </a:r>
            <a:r>
              <a:rPr lang="el-GR" b="1" dirty="0" smtClean="0"/>
              <a:t>μηνών</a:t>
            </a:r>
            <a:endParaRPr lang="en-US" b="1" dirty="0" smtClean="0"/>
          </a:p>
          <a:p>
            <a:pPr marL="171450" lvl="1" indent="-171450">
              <a:buFont typeface="Arial" pitchFamily="34" charset="0"/>
              <a:buChar char="•"/>
            </a:pPr>
            <a:r>
              <a:rPr lang="el-GR" dirty="0" smtClean="0"/>
              <a:t>Μέσα χρηματαγοράς </a:t>
            </a:r>
            <a:r>
              <a:rPr lang="el-GR" b="1" dirty="0" smtClean="0"/>
              <a:t>μη διαπραγματεύσιμα</a:t>
            </a:r>
          </a:p>
          <a:p>
            <a:pPr marL="171450" lvl="1" indent="-171450">
              <a:buFont typeface="Arial" pitchFamily="34" charset="0"/>
              <a:buChar char="•"/>
            </a:pPr>
            <a:r>
              <a:rPr lang="el-GR" b="1" dirty="0"/>
              <a:t>Παράγωγα</a:t>
            </a:r>
            <a:r>
              <a:rPr lang="el-GR" dirty="0"/>
              <a:t> χρηματοοικονομικά </a:t>
            </a:r>
            <a:r>
              <a:rPr lang="el-GR" dirty="0" smtClean="0"/>
              <a:t>μέσα </a:t>
            </a:r>
          </a:p>
          <a:p>
            <a:pPr marL="0" lvl="1" indent="0">
              <a:buNone/>
            </a:pPr>
            <a:r>
              <a:rPr lang="en-US" dirty="0" smtClean="0"/>
              <a:t>     </a:t>
            </a:r>
            <a:r>
              <a:rPr lang="el-GR" dirty="0" smtClean="0"/>
              <a:t>( διαπραγματεύσιμα και έξω-χρηματιστηριακά)</a:t>
            </a:r>
            <a:endParaRPr lang="en-US" dirty="0"/>
          </a:p>
          <a:p>
            <a:pPr marL="171450" lvl="1" indent="-171450">
              <a:buFont typeface="Arial" pitchFamily="34" charset="0"/>
              <a:buChar char="•"/>
            </a:pPr>
            <a:endParaRPr lang="el-GR" dirty="0"/>
          </a:p>
          <a:p>
            <a:pPr marL="0" lvl="1" indent="0">
              <a:buNone/>
            </a:pPr>
            <a:endParaRPr lang="el-GR" dirty="0"/>
          </a:p>
          <a:p>
            <a:pPr marL="171450" lvl="1" indent="-171450">
              <a:buFont typeface="Arial" pitchFamily="34" charset="0"/>
              <a:buChar char="•"/>
            </a:pPr>
            <a:endParaRPr lang="el-GR" dirty="0"/>
          </a:p>
          <a:p>
            <a:pPr marL="171450" lvl="1" indent="-171450">
              <a:buFont typeface="Arial" pitchFamily="34" charset="0"/>
              <a:buChar char="•"/>
            </a:pPr>
            <a:endParaRPr lang="en-US"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6404"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4" name="Title 3"/>
          <p:cNvSpPr>
            <a:spLocks noGrp="1"/>
          </p:cNvSpPr>
          <p:nvPr>
            <p:ph type="title"/>
          </p:nvPr>
        </p:nvSpPr>
        <p:spPr>
          <a:xfrm>
            <a:off x="457200" y="274638"/>
            <a:ext cx="4267200" cy="1143000"/>
          </a:xfrm>
        </p:spPr>
        <p:txBody>
          <a:bodyPr>
            <a:normAutofit/>
          </a:bodyPr>
          <a:lstStyle/>
          <a:p>
            <a:r>
              <a:rPr lang="el-GR" sz="2800" b="1" dirty="0"/>
              <a:t>ΕΠΙΤΡΕΠΟΜΕΝΕΣ ΕΠΕΝΔΥΣΕΙΣ</a:t>
            </a:r>
            <a:endParaRPr lang="en-US" sz="2800" dirty="0"/>
          </a:p>
        </p:txBody>
      </p:sp>
      <p:sp>
        <p:nvSpPr>
          <p:cNvPr id="6" name="Slide Number Placeholder 5"/>
          <p:cNvSpPr>
            <a:spLocks noGrp="1"/>
          </p:cNvSpPr>
          <p:nvPr>
            <p:ph type="sldNum" sz="quarter" idx="12"/>
          </p:nvPr>
        </p:nvSpPr>
        <p:spPr/>
        <p:txBody>
          <a:bodyPr/>
          <a:lstStyle/>
          <a:p>
            <a:fld id="{3425AE79-0513-460E-8E27-41133DC08637}" type="slidenum">
              <a:rPr lang="en-US" smtClean="0"/>
              <a:t>4</a:t>
            </a:fld>
            <a:endParaRPr lang="en-US" dirty="0"/>
          </a:p>
        </p:txBody>
      </p:sp>
    </p:spTree>
    <p:extLst>
      <p:ext uri="{BB962C8B-B14F-4D97-AF65-F5344CB8AC3E}">
        <p14:creationId xmlns:p14="http://schemas.microsoft.com/office/powerpoint/2010/main" val="992763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543800" cy="4495799"/>
          </a:xfrm>
        </p:spPr>
        <p:txBody>
          <a:bodyPr>
            <a:normAutofit fontScale="77500" lnSpcReduction="20000"/>
          </a:bodyPr>
          <a:lstStyle/>
          <a:p>
            <a:pPr marL="0" lvl="1" indent="0">
              <a:buNone/>
            </a:pPr>
            <a:r>
              <a:rPr lang="el-GR" dirty="0" smtClean="0"/>
              <a:t>Χρηματοοικονομικά </a:t>
            </a:r>
            <a:r>
              <a:rPr lang="el-GR" dirty="0"/>
              <a:t>μέσα τα οποία πληρούν τα ακόλουθα </a:t>
            </a:r>
            <a:r>
              <a:rPr lang="el-GR" b="1" dirty="0"/>
              <a:t>κριτήρια</a:t>
            </a:r>
            <a:r>
              <a:rPr lang="el-GR" dirty="0" smtClean="0"/>
              <a:t>:</a:t>
            </a:r>
          </a:p>
          <a:p>
            <a:pPr marL="457200" lvl="1" indent="-457200">
              <a:buFont typeface="Arial" pitchFamily="34" charset="0"/>
              <a:buChar char="•"/>
            </a:pPr>
            <a:r>
              <a:rPr lang="el-GR" dirty="0"/>
              <a:t>η </a:t>
            </a:r>
            <a:r>
              <a:rPr lang="el-GR" b="1" dirty="0"/>
              <a:t>δυνητική ζημιά </a:t>
            </a:r>
            <a:r>
              <a:rPr lang="el-GR" dirty="0"/>
              <a:t>που μπορεί να υποστεί ο ΟΣΕΚΑ λόγω της κατοχής των εν λόγω μέσων, </a:t>
            </a:r>
            <a:r>
              <a:rPr lang="el-GR" b="1" dirty="0"/>
              <a:t>περιορίζεται στο ποσό που έχει καταβληθεί γι’ </a:t>
            </a:r>
            <a:r>
              <a:rPr lang="el-GR" b="1" dirty="0" smtClean="0"/>
              <a:t>αυτά</a:t>
            </a:r>
          </a:p>
          <a:p>
            <a:pPr marL="457200" lvl="1" indent="-457200">
              <a:buFont typeface="Arial" pitchFamily="34" charset="0"/>
              <a:buChar char="•"/>
            </a:pPr>
            <a:r>
              <a:rPr lang="el-GR" dirty="0" smtClean="0"/>
              <a:t>η </a:t>
            </a:r>
            <a:r>
              <a:rPr lang="el-GR" b="1" dirty="0"/>
              <a:t>ρευστότητα</a:t>
            </a:r>
            <a:r>
              <a:rPr lang="el-GR" dirty="0"/>
              <a:t> των εν λόγω μέσων </a:t>
            </a:r>
            <a:r>
              <a:rPr lang="el-GR" b="1" dirty="0"/>
              <a:t>δε θέτει σε κίνδυνο </a:t>
            </a:r>
            <a:r>
              <a:rPr lang="el-GR" dirty="0"/>
              <a:t>την ικανότητα του ΟΣΕΚΑ </a:t>
            </a:r>
            <a:r>
              <a:rPr lang="el-GR" b="1" dirty="0" smtClean="0"/>
              <a:t>να εξαγοράζει </a:t>
            </a:r>
            <a:r>
              <a:rPr lang="el-GR" dirty="0"/>
              <a:t>τα μερίδια του όταν το ζητήσει ο </a:t>
            </a:r>
            <a:r>
              <a:rPr lang="el-GR" dirty="0" smtClean="0"/>
              <a:t>μεριδιούχος</a:t>
            </a:r>
          </a:p>
          <a:p>
            <a:pPr marL="457200" lvl="1" indent="-457200">
              <a:buFont typeface="Arial" pitchFamily="34" charset="0"/>
              <a:buChar char="•"/>
            </a:pPr>
            <a:r>
              <a:rPr lang="el-GR" dirty="0"/>
              <a:t>υπάρχει </a:t>
            </a:r>
            <a:r>
              <a:rPr lang="el-GR" b="1" dirty="0"/>
              <a:t>διαθέσιμη αξιόπιστη αποτίμηση </a:t>
            </a:r>
            <a:endParaRPr lang="el-GR" b="1" dirty="0" smtClean="0"/>
          </a:p>
          <a:p>
            <a:pPr marL="457200" lvl="1" indent="-457200">
              <a:buFont typeface="Arial" pitchFamily="34" charset="0"/>
              <a:buChar char="•"/>
            </a:pPr>
            <a:r>
              <a:rPr lang="el-GR" dirty="0"/>
              <a:t>υπάρχουν </a:t>
            </a:r>
            <a:r>
              <a:rPr lang="el-GR" b="1" dirty="0"/>
              <a:t>διαθέσιμες ενδεδειγμένες πληροφορίες</a:t>
            </a:r>
            <a:r>
              <a:rPr lang="el-GR" dirty="0"/>
              <a:t> για τις εν λόγω αξίες </a:t>
            </a:r>
          </a:p>
          <a:p>
            <a:pPr marL="457200" lvl="1" indent="-457200">
              <a:buFont typeface="Arial" pitchFamily="34" charset="0"/>
              <a:buChar char="•"/>
            </a:pPr>
            <a:r>
              <a:rPr lang="el-GR" dirty="0" smtClean="0"/>
              <a:t>είναι </a:t>
            </a:r>
            <a:r>
              <a:rPr lang="el-GR" b="1" dirty="0" smtClean="0"/>
              <a:t>διαπραγματεύσιμες</a:t>
            </a:r>
          </a:p>
          <a:p>
            <a:pPr marL="457200" lvl="1" indent="-457200">
              <a:buFont typeface="Arial" pitchFamily="34" charset="0"/>
              <a:buChar char="•"/>
            </a:pPr>
            <a:r>
              <a:rPr lang="el-GR" dirty="0"/>
              <a:t>η απόκτηση τους </a:t>
            </a:r>
            <a:r>
              <a:rPr lang="el-GR" b="1" dirty="0"/>
              <a:t>συνάδει με τους επενδυτικούς στόχους ή</a:t>
            </a:r>
            <a:r>
              <a:rPr lang="el-GR" dirty="0"/>
              <a:t> με την </a:t>
            </a:r>
            <a:r>
              <a:rPr lang="el-GR" b="1" dirty="0"/>
              <a:t>επενδυτική πολιτική </a:t>
            </a:r>
            <a:r>
              <a:rPr lang="el-GR" dirty="0"/>
              <a:t>του ΟΣΕΚΑ </a:t>
            </a:r>
            <a:r>
              <a:rPr lang="el-GR" b="1" dirty="0"/>
              <a:t>ή και με τα δύο</a:t>
            </a:r>
          </a:p>
          <a:p>
            <a:pPr marL="171450" lvl="1" indent="-171450">
              <a:buFont typeface="Arial" pitchFamily="34" charset="0"/>
              <a:buChar char="•"/>
            </a:pPr>
            <a:endParaRPr lang="el-GR" dirty="0"/>
          </a:p>
          <a:p>
            <a:pPr marL="171450" lvl="1" indent="-171450">
              <a:buFont typeface="Arial" pitchFamily="34" charset="0"/>
              <a:buChar char="•"/>
            </a:pPr>
            <a:endParaRPr lang="en-US" dirty="0"/>
          </a:p>
        </p:txBody>
      </p:sp>
      <p:sp>
        <p:nvSpPr>
          <p:cNvPr id="2" name="Title 1"/>
          <p:cNvSpPr>
            <a:spLocks noGrp="1"/>
          </p:cNvSpPr>
          <p:nvPr>
            <p:ph type="title"/>
          </p:nvPr>
        </p:nvSpPr>
        <p:spPr>
          <a:xfrm>
            <a:off x="609600" y="266700"/>
            <a:ext cx="3962400" cy="1066800"/>
          </a:xfrm>
        </p:spPr>
        <p:txBody>
          <a:bodyPr>
            <a:normAutofit fontScale="90000"/>
          </a:bodyPr>
          <a:lstStyle/>
          <a:p>
            <a:r>
              <a:rPr lang="el-GR" sz="3100" b="1" dirty="0" smtClean="0"/>
              <a:t/>
            </a:r>
            <a:br>
              <a:rPr lang="el-GR" sz="3100" b="1" dirty="0" smtClean="0"/>
            </a:br>
            <a:r>
              <a:rPr lang="el-GR" sz="3100" b="1" dirty="0" smtClean="0"/>
              <a:t>Κινητές </a:t>
            </a:r>
            <a:r>
              <a:rPr lang="el-GR" sz="3100" b="1" dirty="0"/>
              <a:t>Α</a:t>
            </a:r>
            <a:r>
              <a:rPr lang="el-GR" sz="3100" b="1" dirty="0" smtClean="0"/>
              <a:t>ξίες </a:t>
            </a:r>
            <a:r>
              <a:rPr lang="en-US" sz="2400" dirty="0"/>
              <a:t/>
            </a:r>
            <a:br>
              <a:rPr lang="en-US" sz="2400" dirty="0"/>
            </a:br>
            <a:r>
              <a:rPr lang="en-US" sz="2400" dirty="0"/>
              <a:t/>
            </a:r>
            <a:br>
              <a:rPr lang="en-US" sz="2400" dirty="0"/>
            </a:br>
            <a:endParaRPr lang="en-US" sz="24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5</a:t>
            </a:fld>
            <a:endParaRPr lang="en-US" dirty="0"/>
          </a:p>
        </p:txBody>
      </p:sp>
    </p:spTree>
    <p:extLst>
      <p:ext uri="{BB962C8B-B14F-4D97-AF65-F5344CB8AC3E}">
        <p14:creationId xmlns:p14="http://schemas.microsoft.com/office/powerpoint/2010/main" val="3439821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543800" cy="4495799"/>
          </a:xfrm>
        </p:spPr>
        <p:txBody>
          <a:bodyPr>
            <a:normAutofit fontScale="77500" lnSpcReduction="20000"/>
          </a:bodyPr>
          <a:lstStyle/>
          <a:p>
            <a:pPr marL="0" lvl="1" indent="0">
              <a:buNone/>
            </a:pPr>
            <a:r>
              <a:rPr lang="el-GR" b="1" dirty="0"/>
              <a:t>Π</a:t>
            </a:r>
            <a:r>
              <a:rPr lang="el-GR" b="1" dirty="0" smtClean="0"/>
              <a:t>εριλαμβάνουν</a:t>
            </a:r>
            <a:r>
              <a:rPr lang="el-GR" dirty="0" smtClean="0"/>
              <a:t> </a:t>
            </a:r>
            <a:r>
              <a:rPr lang="el-GR" dirty="0"/>
              <a:t>τα ακόλουθα</a:t>
            </a:r>
            <a:r>
              <a:rPr lang="el-GR" dirty="0" smtClean="0"/>
              <a:t>:</a:t>
            </a:r>
          </a:p>
          <a:p>
            <a:pPr marL="171450" lvl="1" indent="-171450">
              <a:buFont typeface="Arial" pitchFamily="34" charset="0"/>
              <a:buChar char="•"/>
            </a:pPr>
            <a:r>
              <a:rPr lang="el-GR" b="1" dirty="0"/>
              <a:t>Μερίδια κεφαλαίων κλειστού τύπου </a:t>
            </a:r>
            <a:r>
              <a:rPr lang="el-GR" dirty="0"/>
              <a:t>(closed end funds) </a:t>
            </a:r>
            <a:r>
              <a:rPr lang="el-GR" dirty="0" smtClean="0"/>
              <a:t>και Μερίδια </a:t>
            </a:r>
            <a:r>
              <a:rPr lang="el-GR" dirty="0"/>
              <a:t>κεφαλαίων κλειστού τύπου τα οποία έχουν συσταθεί με συμβατική μορφή (</a:t>
            </a:r>
            <a:r>
              <a:rPr lang="en-GB" dirty="0"/>
              <a:t>under the law of contract</a:t>
            </a:r>
            <a:r>
              <a:rPr lang="el-GR" dirty="0"/>
              <a:t>) και τα οποία πληρούν τα ακόλουθα κριτήρια</a:t>
            </a:r>
            <a:r>
              <a:rPr lang="el-GR" dirty="0" smtClean="0"/>
              <a:t>:</a:t>
            </a:r>
          </a:p>
          <a:p>
            <a:pPr marL="571500" lvl="2" indent="-171450"/>
            <a:r>
              <a:rPr lang="el-GR" sz="2900" b="1" dirty="0"/>
              <a:t>πληρούν </a:t>
            </a:r>
            <a:r>
              <a:rPr lang="el-GR" sz="2900" b="1" dirty="0" smtClean="0"/>
              <a:t>τον ορισμό της κινητής αξίας </a:t>
            </a:r>
            <a:r>
              <a:rPr lang="el-GR" sz="2900" dirty="0" smtClean="0"/>
              <a:t>και </a:t>
            </a:r>
            <a:r>
              <a:rPr lang="el-GR" sz="2900" b="1" dirty="0" smtClean="0"/>
              <a:t>διασφαλίζονται</a:t>
            </a:r>
            <a:r>
              <a:rPr lang="el-GR" sz="2900" dirty="0" smtClean="0"/>
              <a:t> </a:t>
            </a:r>
            <a:r>
              <a:rPr lang="el-GR" sz="2900" dirty="0"/>
              <a:t>οι πρόνοιες του άρθρου 4(1)(γ), του άρθρου 6(δ) και του άρθρου 18 του Νόμου, που αναφέρονται στην</a:t>
            </a:r>
            <a:r>
              <a:rPr lang="el-GR" sz="2900" b="1" dirty="0"/>
              <a:t> υποχρέωση </a:t>
            </a:r>
            <a:r>
              <a:rPr lang="el-GR" sz="2900" dirty="0"/>
              <a:t>του ΟΣΕΚΑ </a:t>
            </a:r>
            <a:r>
              <a:rPr lang="el-GR" sz="2900" b="1" dirty="0"/>
              <a:t>να εξαγοράζει τα μερίδια του </a:t>
            </a:r>
            <a:r>
              <a:rPr lang="el-GR" sz="2900" dirty="0"/>
              <a:t>όταν το ζητήσει ο μεριδιούχος</a:t>
            </a:r>
            <a:endParaRPr lang="el-GR" sz="2900" dirty="0" smtClean="0"/>
          </a:p>
          <a:p>
            <a:pPr marL="571500" lvl="2" indent="-171450"/>
            <a:r>
              <a:rPr lang="el-GR" sz="2900" dirty="0"/>
              <a:t>υπόκεινται, </a:t>
            </a:r>
            <a:r>
              <a:rPr lang="el-GR" sz="2900" b="1" dirty="0"/>
              <a:t>σε μηχανισμούς εταιρικής διακυβέρνησης </a:t>
            </a:r>
            <a:r>
              <a:rPr lang="el-GR" sz="2900" dirty="0"/>
              <a:t>που εφαρμόζονται σε </a:t>
            </a:r>
            <a:r>
              <a:rPr lang="el-GR" sz="2900" dirty="0" smtClean="0"/>
              <a:t>εταιρίες</a:t>
            </a:r>
          </a:p>
          <a:p>
            <a:pPr marL="571500" lvl="2" indent="-171450"/>
            <a:r>
              <a:rPr lang="el-GR" sz="2900" dirty="0"/>
              <a:t>Αποτελούν αντικείμενο διαχείρισης από φορέα ο οποίος υπόκειται σε </a:t>
            </a:r>
            <a:r>
              <a:rPr lang="el-GR" sz="2900" b="1" dirty="0"/>
              <a:t>εθνικές κανονιστικές διατάξεις </a:t>
            </a:r>
            <a:r>
              <a:rPr lang="el-GR" sz="2900" dirty="0"/>
              <a:t>με σκοπό την </a:t>
            </a:r>
            <a:r>
              <a:rPr lang="el-GR" sz="2900" b="1" dirty="0"/>
              <a:t>προστασία των επενδυτών</a:t>
            </a:r>
          </a:p>
          <a:p>
            <a:pPr marL="171450" lvl="1" indent="-171450">
              <a:buFont typeface="Arial" pitchFamily="34" charset="0"/>
              <a:buChar char="•"/>
            </a:pPr>
            <a:endParaRPr lang="en-US" dirty="0"/>
          </a:p>
        </p:txBody>
      </p:sp>
      <p:sp>
        <p:nvSpPr>
          <p:cNvPr id="2" name="Title 1"/>
          <p:cNvSpPr>
            <a:spLocks noGrp="1"/>
          </p:cNvSpPr>
          <p:nvPr>
            <p:ph type="title"/>
          </p:nvPr>
        </p:nvSpPr>
        <p:spPr>
          <a:xfrm>
            <a:off x="533400" y="266700"/>
            <a:ext cx="4038600" cy="1066800"/>
          </a:xfrm>
        </p:spPr>
        <p:txBody>
          <a:bodyPr>
            <a:normAutofit/>
          </a:bodyPr>
          <a:lstStyle/>
          <a:p>
            <a:pPr lvl="1" algn="ctr" rtl="0">
              <a:spcBef>
                <a:spcPct val="0"/>
              </a:spcBef>
            </a:pPr>
            <a:r>
              <a:rPr lang="el-GR" sz="2800" b="1" dirty="0" smtClean="0">
                <a:latin typeface="+mj-lt"/>
              </a:rPr>
              <a:t>Κινητές</a:t>
            </a:r>
            <a:r>
              <a:rPr lang="el-GR" sz="2800" b="1" dirty="0" smtClean="0"/>
              <a:t> </a:t>
            </a:r>
            <a:r>
              <a:rPr lang="el-GR" sz="2800" b="1" dirty="0" smtClean="0">
                <a:latin typeface="+mn-lt"/>
              </a:rPr>
              <a:t>αξίες</a:t>
            </a:r>
            <a:endParaRPr lang="en-US" sz="2800" b="1" dirty="0">
              <a:latin typeface="+mn-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6</a:t>
            </a:fld>
            <a:endParaRPr lang="en-US" dirty="0"/>
          </a:p>
        </p:txBody>
      </p:sp>
    </p:spTree>
    <p:extLst>
      <p:ext uri="{BB962C8B-B14F-4D97-AF65-F5344CB8AC3E}">
        <p14:creationId xmlns:p14="http://schemas.microsoft.com/office/powerpoint/2010/main" val="382437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800600"/>
          </a:xfrm>
        </p:spPr>
        <p:txBody>
          <a:bodyPr>
            <a:normAutofit fontScale="70000" lnSpcReduction="20000"/>
          </a:bodyPr>
          <a:lstStyle/>
          <a:p>
            <a:pPr marL="0" lvl="1" indent="0">
              <a:buNone/>
            </a:pPr>
            <a:endParaRPr lang="en-US" dirty="0" smtClean="0"/>
          </a:p>
          <a:p>
            <a:pPr marL="171450" lvl="1" indent="-171450">
              <a:buFont typeface="Arial" pitchFamily="34" charset="0"/>
              <a:buChar char="•"/>
            </a:pPr>
            <a:r>
              <a:rPr lang="el-GR" dirty="0"/>
              <a:t>Ο οργανισμός συλλογικών επενδύσεων έχει </a:t>
            </a:r>
            <a:r>
              <a:rPr lang="el-GR" b="1" dirty="0"/>
              <a:t>λάβει άδεια λειτουργίας</a:t>
            </a:r>
            <a:r>
              <a:rPr lang="el-GR" dirty="0"/>
              <a:t>, σύμφωνα με νομοθεσία που προβλέπει ότι υπόκειται σε εποπτεία την οποία η Επιτροπή Κεφαλαιαγοράς κρίνει </a:t>
            </a:r>
            <a:r>
              <a:rPr lang="el-GR" b="1" dirty="0"/>
              <a:t>ισοδύναμη </a:t>
            </a:r>
            <a:r>
              <a:rPr lang="el-GR" dirty="0"/>
              <a:t>με αυτή που προβλέπει η </a:t>
            </a:r>
            <a:r>
              <a:rPr lang="el-GR" b="1" dirty="0"/>
              <a:t>Οδηγία </a:t>
            </a:r>
            <a:r>
              <a:rPr lang="el-GR" b="1" dirty="0" smtClean="0"/>
              <a:t>2009/65/ΕΚ</a:t>
            </a:r>
            <a:endParaRPr lang="en-US" b="1" dirty="0" smtClean="0"/>
          </a:p>
          <a:p>
            <a:pPr marL="171450" lvl="1" indent="-171450">
              <a:buFont typeface="Arial" pitchFamily="34" charset="0"/>
              <a:buChar char="•"/>
            </a:pPr>
            <a:r>
              <a:rPr lang="el-GR" dirty="0"/>
              <a:t>Το </a:t>
            </a:r>
            <a:r>
              <a:rPr lang="el-GR" b="1" dirty="0"/>
              <a:t>επίπεδο προστασίας </a:t>
            </a:r>
            <a:r>
              <a:rPr lang="el-GR" dirty="0"/>
              <a:t>των μεριδιούχων του άλλου οργανισμού συλλογικών επενδύσεων είναι </a:t>
            </a:r>
            <a:r>
              <a:rPr lang="el-GR" b="1" dirty="0"/>
              <a:t>ισοδύναμο</a:t>
            </a:r>
            <a:r>
              <a:rPr lang="el-GR" dirty="0"/>
              <a:t> με εκείνο που παρέχεται στους μεριδιούχους του </a:t>
            </a:r>
            <a:r>
              <a:rPr lang="el-GR" dirty="0" smtClean="0"/>
              <a:t>ΟΣΕΚΑ</a:t>
            </a:r>
            <a:endParaRPr lang="en-US" dirty="0" smtClean="0"/>
          </a:p>
          <a:p>
            <a:pPr marL="171450" lvl="1" indent="-171450">
              <a:buFont typeface="Arial" pitchFamily="34" charset="0"/>
              <a:buChar char="•"/>
            </a:pPr>
            <a:r>
              <a:rPr lang="el-GR" dirty="0"/>
              <a:t>Οι </a:t>
            </a:r>
            <a:r>
              <a:rPr lang="el-GR" b="1" dirty="0"/>
              <a:t>δραστηριότητες</a:t>
            </a:r>
            <a:r>
              <a:rPr lang="el-GR" dirty="0"/>
              <a:t> του άλλου οργανισμού συλλογικών επενδύσεων </a:t>
            </a:r>
            <a:r>
              <a:rPr lang="el-GR" b="1" dirty="0"/>
              <a:t>περιγράφονται σε εξαμηνιαίες και ετήσιες εκθέσεις</a:t>
            </a:r>
            <a:r>
              <a:rPr lang="el-GR" dirty="0"/>
              <a:t>, ώστε να είναι δυνατή η αξιολόγηση των στοιχείων του ενεργητικού και του παθητικού, των εσόδων και των πράξεων που έχουν διενεργηθεί κατά το χρονικό διάστημα που καλύπτει η </a:t>
            </a:r>
            <a:r>
              <a:rPr lang="el-GR" dirty="0" smtClean="0"/>
              <a:t>έκθεση</a:t>
            </a:r>
            <a:endParaRPr lang="en-US" dirty="0" smtClean="0"/>
          </a:p>
          <a:p>
            <a:pPr marL="171450" lvl="1" indent="-171450">
              <a:buFont typeface="Arial" pitchFamily="34" charset="0"/>
              <a:buChar char="•"/>
            </a:pPr>
            <a:r>
              <a:rPr lang="el-GR" b="1" dirty="0"/>
              <a:t>δεν μπορεί να επενδύει</a:t>
            </a:r>
            <a:r>
              <a:rPr lang="el-GR" dirty="0"/>
              <a:t>, σύμφωνα με τον κανονισμό ή τα καταστατικά του έγγραφα, </a:t>
            </a:r>
            <a:r>
              <a:rPr lang="el-GR" b="1" dirty="0"/>
              <a:t>ποσοστό μεγαλύτερο του 10% του ενεργητικού του </a:t>
            </a:r>
            <a:r>
              <a:rPr lang="el-GR" dirty="0"/>
              <a:t>σε μερίδια άλλων ΟΣΕΚΑ ή οργανισμών συλλογικών επενδύσεων</a:t>
            </a:r>
            <a:endParaRPr lang="en-US" dirty="0"/>
          </a:p>
        </p:txBody>
      </p:sp>
      <p:sp>
        <p:nvSpPr>
          <p:cNvPr id="2" name="Title 1"/>
          <p:cNvSpPr>
            <a:spLocks noGrp="1"/>
          </p:cNvSpPr>
          <p:nvPr>
            <p:ph type="title"/>
          </p:nvPr>
        </p:nvSpPr>
        <p:spPr>
          <a:xfrm>
            <a:off x="685800" y="331803"/>
            <a:ext cx="4495800" cy="983202"/>
          </a:xfrm>
        </p:spPr>
        <p:txBody>
          <a:bodyPr>
            <a:noAutofit/>
          </a:bodyPr>
          <a:lstStyle/>
          <a:p>
            <a:pPr lvl="1" algn="ctr" rtl="0">
              <a:spcBef>
                <a:spcPct val="0"/>
              </a:spcBef>
            </a:pPr>
            <a:r>
              <a:rPr lang="en-US" sz="2800" b="1" dirty="0" smtClean="0"/>
              <a:t/>
            </a:r>
            <a:br>
              <a:rPr lang="en-US" sz="2800" b="1" dirty="0" smtClean="0"/>
            </a:br>
            <a:r>
              <a:rPr lang="el-GR" sz="2800" b="1" dirty="0" smtClean="0">
                <a:latin typeface="+mn-lt"/>
              </a:rPr>
              <a:t>Άλλοι οργανισμοί συλλογικών</a:t>
            </a:r>
            <a:r>
              <a:rPr lang="en-US" sz="2800" b="1" dirty="0" smtClean="0">
                <a:latin typeface="+mn-lt"/>
              </a:rPr>
              <a:t> </a:t>
            </a:r>
            <a:r>
              <a:rPr lang="el-GR" sz="2800" b="1" dirty="0" smtClean="0">
                <a:latin typeface="+mn-lt"/>
              </a:rPr>
              <a:t>επενδύσεων</a:t>
            </a:r>
            <a:r>
              <a:rPr lang="el-GR" sz="2800" b="1" dirty="0" smtClean="0"/>
              <a:t/>
            </a:r>
            <a:br>
              <a:rPr lang="el-GR" sz="2800" b="1" dirty="0" smtClean="0"/>
            </a:br>
            <a:endParaRPr lang="en-US" sz="2800"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7</a:t>
            </a:fld>
            <a:endParaRPr lang="en-US" dirty="0"/>
          </a:p>
        </p:txBody>
      </p:sp>
    </p:spTree>
    <p:extLst>
      <p:ext uri="{BB962C8B-B14F-4D97-AF65-F5344CB8AC3E}">
        <p14:creationId xmlns:p14="http://schemas.microsoft.com/office/powerpoint/2010/main" val="3072060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676400"/>
            <a:ext cx="7848600" cy="4495799"/>
          </a:xfrm>
        </p:spPr>
        <p:txBody>
          <a:bodyPr>
            <a:normAutofit fontScale="92500"/>
          </a:bodyPr>
          <a:lstStyle/>
          <a:p>
            <a:pPr marL="0" lvl="1" indent="0">
              <a:buNone/>
            </a:pPr>
            <a:r>
              <a:rPr lang="el-GR" dirty="0"/>
              <a:t>Π</a:t>
            </a:r>
            <a:r>
              <a:rPr lang="en-GB" dirty="0" smtClean="0"/>
              <a:t>ληρούν </a:t>
            </a:r>
            <a:r>
              <a:rPr lang="en-GB" b="1" dirty="0"/>
              <a:t>ένα </a:t>
            </a:r>
            <a:r>
              <a:rPr lang="en-GB" dirty="0"/>
              <a:t>από τα ακόλουθα </a:t>
            </a:r>
            <a:r>
              <a:rPr lang="en-GB" b="1" dirty="0"/>
              <a:t>κριτήρια</a:t>
            </a:r>
            <a:r>
              <a:rPr lang="en-GB" dirty="0"/>
              <a:t>:</a:t>
            </a:r>
            <a:endParaRPr lang="el-GR" dirty="0" smtClean="0"/>
          </a:p>
          <a:p>
            <a:pPr marL="171450" lvl="1" indent="-171450">
              <a:buFont typeface="Arial" pitchFamily="34" charset="0"/>
              <a:buChar char="•"/>
            </a:pPr>
            <a:r>
              <a:rPr lang="el-GR" dirty="0"/>
              <a:t>έχουν </a:t>
            </a:r>
            <a:r>
              <a:rPr lang="el-GR" b="1" dirty="0"/>
              <a:t>ωριμότητα</a:t>
            </a:r>
            <a:r>
              <a:rPr lang="el-GR" dirty="0"/>
              <a:t> κατά την </a:t>
            </a:r>
            <a:r>
              <a:rPr lang="el-GR" b="1" dirty="0"/>
              <a:t>έκδοση</a:t>
            </a:r>
            <a:r>
              <a:rPr lang="el-GR" dirty="0"/>
              <a:t> μέχρι και </a:t>
            </a:r>
            <a:r>
              <a:rPr lang="el-GR" b="1" dirty="0"/>
              <a:t>397 </a:t>
            </a:r>
            <a:r>
              <a:rPr lang="el-GR" b="1" dirty="0" smtClean="0"/>
              <a:t>μέρες</a:t>
            </a:r>
          </a:p>
          <a:p>
            <a:pPr marL="171450" lvl="1" indent="-171450">
              <a:buFont typeface="Arial" pitchFamily="34" charset="0"/>
              <a:buChar char="•"/>
            </a:pPr>
            <a:r>
              <a:rPr lang="en-GB" dirty="0"/>
              <a:t>έχουν  </a:t>
            </a:r>
            <a:r>
              <a:rPr lang="en-GB" b="1" dirty="0"/>
              <a:t>υπολειπόμενη ωριμότητα </a:t>
            </a:r>
            <a:r>
              <a:rPr lang="en-GB" dirty="0"/>
              <a:t>μέχρι και </a:t>
            </a:r>
            <a:r>
              <a:rPr lang="en-GB" b="1" dirty="0"/>
              <a:t>397 </a:t>
            </a:r>
            <a:r>
              <a:rPr lang="en-GB" b="1" dirty="0" smtClean="0"/>
              <a:t>μέρες</a:t>
            </a:r>
            <a:endParaRPr lang="el-GR" b="1" dirty="0" smtClean="0"/>
          </a:p>
          <a:p>
            <a:pPr marL="171450" lvl="1" indent="-171450">
              <a:buFont typeface="Arial" pitchFamily="34" charset="0"/>
              <a:buChar char="•"/>
            </a:pPr>
            <a:r>
              <a:rPr lang="en-GB" dirty="0"/>
              <a:t>υπόκεινται σε </a:t>
            </a:r>
            <a:r>
              <a:rPr lang="en-GB" b="1" dirty="0"/>
              <a:t>τακτικές αναπροσαρμογές </a:t>
            </a:r>
            <a:r>
              <a:rPr lang="en-GB" dirty="0"/>
              <a:t>όσον αφορά την </a:t>
            </a:r>
            <a:r>
              <a:rPr lang="en-GB" b="1" dirty="0" smtClean="0"/>
              <a:t>απόδοση</a:t>
            </a:r>
            <a:endParaRPr lang="el-GR" b="1" dirty="0" smtClean="0"/>
          </a:p>
          <a:p>
            <a:pPr marL="171450" lvl="1" indent="-171450">
              <a:buFont typeface="Arial" pitchFamily="34" charset="0"/>
              <a:buChar char="•"/>
            </a:pPr>
            <a:r>
              <a:rPr lang="el-GR" dirty="0"/>
              <a:t>Τα γραμμάτια δημοσίου και τοπικών αρχών, τα πιστοποιητικά καταθέσεων, οι εμπορικοί τίτλοι και οι τραπεζικές συναλλαγματικές, συνάδουν συνήθως με το κριτήριο </a:t>
            </a:r>
            <a:r>
              <a:rPr lang="el-GR" b="1" i="1" dirty="0"/>
              <a:t>«που συνήθως αποτελούν αντικείμενο διαπραγμάτευσης στη χρηματαγορά».</a:t>
            </a:r>
            <a:endParaRPr lang="en-US" dirty="0"/>
          </a:p>
        </p:txBody>
      </p:sp>
      <p:sp>
        <p:nvSpPr>
          <p:cNvPr id="2" name="Title 1"/>
          <p:cNvSpPr>
            <a:spLocks noGrp="1"/>
          </p:cNvSpPr>
          <p:nvPr>
            <p:ph type="title"/>
          </p:nvPr>
        </p:nvSpPr>
        <p:spPr>
          <a:xfrm>
            <a:off x="914400" y="290004"/>
            <a:ext cx="3733800" cy="1066800"/>
          </a:xfrm>
        </p:spPr>
        <p:txBody>
          <a:bodyPr>
            <a:normAutofit/>
          </a:bodyPr>
          <a:lstStyle/>
          <a:p>
            <a:pPr lvl="1" algn="ctr" rtl="0">
              <a:spcBef>
                <a:spcPct val="0"/>
              </a:spcBef>
            </a:pPr>
            <a:r>
              <a:rPr lang="el-GR" sz="2800" b="1" dirty="0" smtClean="0">
                <a:latin typeface="+mn-lt"/>
              </a:rPr>
              <a:t>Μ</a:t>
            </a:r>
            <a:r>
              <a:rPr lang="en-GB" sz="2800" b="1" dirty="0" smtClean="0">
                <a:latin typeface="+mn-lt"/>
              </a:rPr>
              <a:t>έσα </a:t>
            </a:r>
            <a:r>
              <a:rPr lang="en-GB" sz="2800" b="1" dirty="0">
                <a:latin typeface="+mn-lt"/>
              </a:rPr>
              <a:t>χρηματαγοράς </a:t>
            </a:r>
            <a:r>
              <a:rPr lang="el-GR" sz="2800" b="1" dirty="0" smtClean="0">
                <a:latin typeface="+mn-lt"/>
              </a:rPr>
              <a:t/>
            </a:r>
            <a:br>
              <a:rPr lang="el-GR" sz="2800" b="1" dirty="0" smtClean="0">
                <a:latin typeface="+mn-lt"/>
              </a:rPr>
            </a:br>
            <a:endParaRPr lang="en-US" sz="2800" b="1" dirty="0">
              <a:latin typeface="+mn-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4999" y="26707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8</a:t>
            </a:fld>
            <a:endParaRPr lang="en-US" dirty="0"/>
          </a:p>
        </p:txBody>
      </p:sp>
    </p:spTree>
    <p:extLst>
      <p:ext uri="{BB962C8B-B14F-4D97-AF65-F5344CB8AC3E}">
        <p14:creationId xmlns:p14="http://schemas.microsoft.com/office/powerpoint/2010/main" val="1955818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696200" cy="4495799"/>
          </a:xfrm>
        </p:spPr>
        <p:txBody>
          <a:bodyPr>
            <a:normAutofit fontScale="92500"/>
          </a:bodyPr>
          <a:lstStyle/>
          <a:p>
            <a:pPr marL="0" lvl="1" indent="0">
              <a:buNone/>
            </a:pPr>
            <a:r>
              <a:rPr lang="el-GR" dirty="0"/>
              <a:t>Ο</a:t>
            </a:r>
            <a:r>
              <a:rPr lang="el-GR" dirty="0" smtClean="0"/>
              <a:t>ι </a:t>
            </a:r>
            <a:r>
              <a:rPr lang="el-GR" b="1" dirty="0"/>
              <a:t>υποκείμενοι τίτλοι </a:t>
            </a:r>
            <a:r>
              <a:rPr lang="el-GR" dirty="0"/>
              <a:t>τους συνίστανται σε ένα ή περισσότερα από τα ακόλουθα</a:t>
            </a:r>
            <a:r>
              <a:rPr lang="el-GR" dirty="0" smtClean="0"/>
              <a:t>:</a:t>
            </a:r>
          </a:p>
          <a:p>
            <a:pPr marL="457200" lvl="1" indent="-457200"/>
            <a:r>
              <a:rPr lang="en-GB" dirty="0"/>
              <a:t>σε </a:t>
            </a:r>
            <a:r>
              <a:rPr lang="en-GB" b="1" dirty="0"/>
              <a:t>στοιχεία ενεργητικού </a:t>
            </a:r>
            <a:r>
              <a:rPr lang="en-GB" dirty="0"/>
              <a:t>όπως αυτά απαριθμούνται στο </a:t>
            </a:r>
            <a:r>
              <a:rPr lang="en-GB" b="1" dirty="0"/>
              <a:t>άρθρο 40(1)</a:t>
            </a:r>
            <a:r>
              <a:rPr lang="en-GB" dirty="0"/>
              <a:t> του </a:t>
            </a:r>
            <a:r>
              <a:rPr lang="en-GB" dirty="0" smtClean="0"/>
              <a:t>Νόμου</a:t>
            </a:r>
            <a:r>
              <a:rPr lang="el-GR" dirty="0" smtClean="0"/>
              <a:t>(διαφ</a:t>
            </a:r>
            <a:r>
              <a:rPr lang="el-GR" dirty="0"/>
              <a:t>.</a:t>
            </a:r>
            <a:r>
              <a:rPr lang="el-GR" dirty="0" smtClean="0"/>
              <a:t> 3 και 4)</a:t>
            </a:r>
            <a:r>
              <a:rPr lang="en-GB" dirty="0" smtClean="0"/>
              <a:t>, </a:t>
            </a:r>
            <a:r>
              <a:rPr lang="en-GB" dirty="0"/>
              <a:t>συμπεριλαμβανομένων των χρηματοοικονομικών μέσων που έχουν ένα ή περισσότερα χαρακτηριστικά των εν λόγω στοιχείων </a:t>
            </a:r>
            <a:r>
              <a:rPr lang="en-GB" dirty="0" smtClean="0"/>
              <a:t>ενεργητικού</a:t>
            </a:r>
            <a:endParaRPr lang="el-GR" dirty="0" smtClean="0"/>
          </a:p>
          <a:p>
            <a:pPr marL="457200" lvl="1" indent="-457200"/>
            <a:r>
              <a:rPr lang="en-GB" dirty="0"/>
              <a:t>σε </a:t>
            </a:r>
            <a:r>
              <a:rPr lang="en-GB" b="1" dirty="0" smtClean="0"/>
              <a:t>επιτόκια</a:t>
            </a:r>
            <a:endParaRPr lang="el-GR" b="1" dirty="0" smtClean="0"/>
          </a:p>
          <a:p>
            <a:pPr marL="457200" lvl="1" indent="-457200"/>
            <a:r>
              <a:rPr lang="en-GB" dirty="0"/>
              <a:t>σε </a:t>
            </a:r>
            <a:r>
              <a:rPr lang="en-GB" b="1" dirty="0"/>
              <a:t>τιμές </a:t>
            </a:r>
            <a:r>
              <a:rPr lang="en-GB" b="1" dirty="0" smtClean="0"/>
              <a:t>συναλλάγματος</a:t>
            </a:r>
            <a:endParaRPr lang="el-GR" b="1" dirty="0" smtClean="0"/>
          </a:p>
          <a:p>
            <a:pPr marL="457200" lvl="1" indent="-457200"/>
            <a:r>
              <a:rPr lang="en-GB" dirty="0"/>
              <a:t>σε </a:t>
            </a:r>
            <a:r>
              <a:rPr lang="en-GB" b="1" dirty="0"/>
              <a:t>χρηματοοικονομικούς δείκτες</a:t>
            </a:r>
            <a:endParaRPr lang="en-US" b="1" dirty="0"/>
          </a:p>
          <a:p>
            <a:pPr marL="0" lvl="1" indent="0">
              <a:buNone/>
            </a:pPr>
            <a:endParaRPr lang="en-US" dirty="0"/>
          </a:p>
        </p:txBody>
      </p:sp>
      <p:sp>
        <p:nvSpPr>
          <p:cNvPr id="2" name="Title 1"/>
          <p:cNvSpPr>
            <a:spLocks noGrp="1"/>
          </p:cNvSpPr>
          <p:nvPr>
            <p:ph type="title"/>
          </p:nvPr>
        </p:nvSpPr>
        <p:spPr>
          <a:xfrm>
            <a:off x="838200" y="225456"/>
            <a:ext cx="3810000" cy="1195896"/>
          </a:xfrm>
        </p:spPr>
        <p:txBody>
          <a:bodyPr>
            <a:noAutofit/>
          </a:bodyPr>
          <a:lstStyle/>
          <a:p>
            <a:pPr lvl="1" algn="ctr" rtl="0">
              <a:spcBef>
                <a:spcPct val="0"/>
              </a:spcBef>
            </a:pPr>
            <a:r>
              <a:rPr lang="en-US" sz="2800" b="1" dirty="0" smtClean="0">
                <a:latin typeface="+mn-lt"/>
              </a:rPr>
              <a:t/>
            </a:r>
            <a:br>
              <a:rPr lang="en-US" sz="2800" b="1" dirty="0" smtClean="0">
                <a:latin typeface="+mn-lt"/>
              </a:rPr>
            </a:br>
            <a:r>
              <a:rPr lang="el-GR" sz="2800" b="1" dirty="0" smtClean="0">
                <a:latin typeface="+mn-lt"/>
              </a:rPr>
              <a:t>Παράγωγα </a:t>
            </a:r>
            <a:r>
              <a:rPr lang="el-GR" sz="2800" b="1" dirty="0">
                <a:latin typeface="+mn-lt"/>
              </a:rPr>
              <a:t>χρηματοοικονομικά μέσα</a:t>
            </a:r>
            <a:r>
              <a:rPr lang="en-US" sz="2800" b="1" dirty="0">
                <a:latin typeface="+mn-lt"/>
              </a:rPr>
              <a:t/>
            </a:r>
            <a:br>
              <a:rPr lang="en-US" sz="2800" b="1" dirty="0">
                <a:latin typeface="+mn-lt"/>
              </a:rPr>
            </a:br>
            <a:endParaRPr lang="en-US" sz="2800" b="1" dirty="0">
              <a:latin typeface="+mn-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28600"/>
            <a:ext cx="3189397" cy="8382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Slide Number Placeholder 5"/>
          <p:cNvSpPr>
            <a:spLocks noGrp="1"/>
          </p:cNvSpPr>
          <p:nvPr>
            <p:ph type="sldNum" sz="quarter" idx="12"/>
          </p:nvPr>
        </p:nvSpPr>
        <p:spPr/>
        <p:txBody>
          <a:bodyPr/>
          <a:lstStyle/>
          <a:p>
            <a:fld id="{3425AE79-0513-460E-8E27-41133DC08637}" type="slidenum">
              <a:rPr lang="en-US" smtClean="0"/>
              <a:t>9</a:t>
            </a:fld>
            <a:endParaRPr lang="en-US" dirty="0"/>
          </a:p>
        </p:txBody>
      </p:sp>
    </p:spTree>
    <p:extLst>
      <p:ext uri="{BB962C8B-B14F-4D97-AF65-F5344CB8AC3E}">
        <p14:creationId xmlns:p14="http://schemas.microsoft.com/office/powerpoint/2010/main" val="2902881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1894</Words>
  <Application>Microsoft Office PowerPoint</Application>
  <PresentationFormat>On-screen Show (4:3)</PresentationFormat>
  <Paragraphs>179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ΕΠΙΤΡΕΠΟΜΕΝΕΣ ΕΠΕΝΔΥΣΕΙΣ ΚΑΙ ΔΙΑΧΕΙΡΙΣΗ ΚΙΝΔΥΝΟΥ  </vt:lpstr>
      <vt:lpstr>  Νομικό πλαίσιο   </vt:lpstr>
      <vt:lpstr>  ΕΠΙΤΡΕΠΟΜΕΝΕΣ ΕΠΕΝΔΥΣΕΙΣ  </vt:lpstr>
      <vt:lpstr>ΕΠΙΤΡΕΠΟΜΕΝΕΣ ΕΠΕΝΔΥΣΕΙΣ</vt:lpstr>
      <vt:lpstr> Κινητές Αξίες   </vt:lpstr>
      <vt:lpstr>Κινητές αξίες</vt:lpstr>
      <vt:lpstr> Άλλοι οργανισμοί συλλογικών επενδύσεων </vt:lpstr>
      <vt:lpstr>Μέσα χρηματαγοράς  </vt:lpstr>
      <vt:lpstr> Παράγωγα χρηματοοικονομικά μέσα </vt:lpstr>
      <vt:lpstr>Παράγωγα χρηματοοικονομικά μέσα   έξω-χρηματιστηριακά </vt:lpstr>
      <vt:lpstr>Αξιολόγηση του κινδύνου ρευστότητας</vt:lpstr>
      <vt:lpstr> MH ΕΠΙΤΡΕΠΟΜΕΝΕΣ ΕΠΕΝΔΥΣΕΙΣ  </vt:lpstr>
      <vt:lpstr> Επενδυτικά Όρια  </vt:lpstr>
      <vt:lpstr> Επενδυτικά Όρια  </vt:lpstr>
      <vt:lpstr> Επενδυτικά Όρια  </vt:lpstr>
      <vt:lpstr>Διαχείριση Κινδύνου Πολιτική και διαδικασίες </vt:lpstr>
      <vt:lpstr>Πολιτική διαχείρισης κινδύνων </vt:lpstr>
      <vt:lpstr> Πολιτική διαχείρισης κινδύνων </vt:lpstr>
      <vt:lpstr>Ρυθμίσεις και μέτρα μέτρησης κινδύνων </vt:lpstr>
      <vt:lpstr>Κίνδυνος Ρευστότητας </vt:lpstr>
      <vt:lpstr>Συνολική έκθεση</vt:lpstr>
      <vt:lpstr> Υπολογισμός Συνολικής  ‘Eκθεσης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ΕΠΙΤΡΕΠΟΜΕΝΕΣ ΕΠΕΝΔΥΣΕΙΣ</dc:title>
  <dc:creator>Vasilis Spanos</dc:creator>
  <cp:lastModifiedBy>Georgina Georgiadou</cp:lastModifiedBy>
  <cp:revision>62</cp:revision>
  <cp:lastPrinted>2012-06-28T07:05:13Z</cp:lastPrinted>
  <dcterms:created xsi:type="dcterms:W3CDTF">2012-06-08T11:12:22Z</dcterms:created>
  <dcterms:modified xsi:type="dcterms:W3CDTF">2012-07-06T10:20:45Z</dcterms:modified>
</cp:coreProperties>
</file>