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4"/>
  </p:handoutMasterIdLst>
  <p:sldIdLst>
    <p:sldId id="283" r:id="rId2"/>
    <p:sldId id="259" r:id="rId3"/>
    <p:sldId id="281" r:id="rId4"/>
    <p:sldId id="280" r:id="rId5"/>
    <p:sldId id="268" r:id="rId6"/>
    <p:sldId id="269" r:id="rId7"/>
    <p:sldId id="284" r:id="rId8"/>
    <p:sldId id="270" r:id="rId9"/>
    <p:sldId id="271" r:id="rId10"/>
    <p:sldId id="272" r:id="rId11"/>
    <p:sldId id="273" r:id="rId12"/>
    <p:sldId id="275" r:id="rId13"/>
    <p:sldId id="267" r:id="rId14"/>
    <p:sldId id="282" r:id="rId15"/>
    <p:sldId id="257" r:id="rId16"/>
    <p:sldId id="260" r:id="rId17"/>
    <p:sldId id="276" r:id="rId18"/>
    <p:sldId id="265" r:id="rId19"/>
    <p:sldId id="277" r:id="rId20"/>
    <p:sldId id="263" r:id="rId21"/>
    <p:sldId id="278" r:id="rId22"/>
    <p:sldId id="285" r:id="rId23"/>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21" autoAdjust="0"/>
    <p:restoredTop sz="94671" autoAdjust="0"/>
  </p:normalViewPr>
  <p:slideViewPr>
    <p:cSldViewPr>
      <p:cViewPr varScale="1">
        <p:scale>
          <a:sx n="95" d="100"/>
          <a:sy n="95" d="100"/>
        </p:scale>
        <p:origin x="-450"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2054D93-946F-4F22-A865-6AF7BAB75112}" type="datetimeFigureOut">
              <a:rPr lang="el-GR" smtClean="0"/>
              <a:t>6/7/2012</a:t>
            </a:fld>
            <a:endParaRPr lang="el-GR"/>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4C6AEA61-4D7A-48F8-A749-A5EDB7EF3FF4}" type="slidenum">
              <a:rPr lang="el-GR" smtClean="0"/>
              <a:t>‹#›</a:t>
            </a:fld>
            <a:endParaRPr lang="el-GR"/>
          </a:p>
        </p:txBody>
      </p:sp>
    </p:spTree>
    <p:extLst>
      <p:ext uri="{BB962C8B-B14F-4D97-AF65-F5344CB8AC3E}">
        <p14:creationId xmlns:p14="http://schemas.microsoft.com/office/powerpoint/2010/main" val="15762691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F03D6B-3004-47F6-B582-CA83F1D58982}" type="datetimeFigureOut">
              <a:rPr lang="en-US" smtClean="0"/>
              <a:pPr/>
              <a:t>7/6/2012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C5F026-06C2-47D8-8187-75E1A7C494A4}" type="slidenum">
              <a:rPr lang="en-US" smtClean="0"/>
              <a:pPr/>
              <a:t>‹#›</a:t>
            </a:fld>
            <a:endParaRPr lang="en-US"/>
          </a:p>
        </p:txBody>
      </p:sp>
    </p:spTree>
    <p:extLst>
      <p:ext uri="{BB962C8B-B14F-4D97-AF65-F5344CB8AC3E}">
        <p14:creationId xmlns:p14="http://schemas.microsoft.com/office/powerpoint/2010/main" val="2029785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03D6B-3004-47F6-B582-CA83F1D58982}" type="datetimeFigureOut">
              <a:rPr lang="en-US" smtClean="0"/>
              <a:pPr/>
              <a:t>7/6/2012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C5F026-06C2-47D8-8187-75E1A7C494A4}" type="slidenum">
              <a:rPr lang="en-US" smtClean="0"/>
              <a:pPr/>
              <a:t>‹#›</a:t>
            </a:fld>
            <a:endParaRPr lang="en-US"/>
          </a:p>
        </p:txBody>
      </p:sp>
    </p:spTree>
    <p:extLst>
      <p:ext uri="{BB962C8B-B14F-4D97-AF65-F5344CB8AC3E}">
        <p14:creationId xmlns:p14="http://schemas.microsoft.com/office/powerpoint/2010/main" val="3307364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03D6B-3004-47F6-B582-CA83F1D58982}" type="datetimeFigureOut">
              <a:rPr lang="en-US" smtClean="0"/>
              <a:pPr/>
              <a:t>7/6/2012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C5F026-06C2-47D8-8187-75E1A7C494A4}" type="slidenum">
              <a:rPr lang="en-US" smtClean="0"/>
              <a:pPr/>
              <a:t>‹#›</a:t>
            </a:fld>
            <a:endParaRPr lang="en-US"/>
          </a:p>
        </p:txBody>
      </p:sp>
    </p:spTree>
    <p:extLst>
      <p:ext uri="{BB962C8B-B14F-4D97-AF65-F5344CB8AC3E}">
        <p14:creationId xmlns:p14="http://schemas.microsoft.com/office/powerpoint/2010/main" val="3419252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03D6B-3004-47F6-B582-CA83F1D58982}" type="datetimeFigureOut">
              <a:rPr lang="en-US" smtClean="0"/>
              <a:pPr/>
              <a:t>7/6/2012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C5F026-06C2-47D8-8187-75E1A7C494A4}" type="slidenum">
              <a:rPr lang="en-US" smtClean="0"/>
              <a:pPr/>
              <a:t>‹#›</a:t>
            </a:fld>
            <a:endParaRPr lang="en-US"/>
          </a:p>
        </p:txBody>
      </p:sp>
    </p:spTree>
    <p:extLst>
      <p:ext uri="{BB962C8B-B14F-4D97-AF65-F5344CB8AC3E}">
        <p14:creationId xmlns:p14="http://schemas.microsoft.com/office/powerpoint/2010/main" val="179127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F03D6B-3004-47F6-B582-CA83F1D58982}" type="datetimeFigureOut">
              <a:rPr lang="en-US" smtClean="0"/>
              <a:pPr/>
              <a:t>7/6/2012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C5F026-06C2-47D8-8187-75E1A7C494A4}" type="slidenum">
              <a:rPr lang="en-US" smtClean="0"/>
              <a:pPr/>
              <a:t>‹#›</a:t>
            </a:fld>
            <a:endParaRPr lang="en-US"/>
          </a:p>
        </p:txBody>
      </p:sp>
    </p:spTree>
    <p:extLst>
      <p:ext uri="{BB962C8B-B14F-4D97-AF65-F5344CB8AC3E}">
        <p14:creationId xmlns:p14="http://schemas.microsoft.com/office/powerpoint/2010/main" val="3957923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F03D6B-3004-47F6-B582-CA83F1D58982}" type="datetimeFigureOut">
              <a:rPr lang="en-US" smtClean="0"/>
              <a:pPr/>
              <a:t>7/6/2012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C5F026-06C2-47D8-8187-75E1A7C494A4}" type="slidenum">
              <a:rPr lang="en-US" smtClean="0"/>
              <a:pPr/>
              <a:t>‹#›</a:t>
            </a:fld>
            <a:endParaRPr lang="en-US"/>
          </a:p>
        </p:txBody>
      </p:sp>
    </p:spTree>
    <p:extLst>
      <p:ext uri="{BB962C8B-B14F-4D97-AF65-F5344CB8AC3E}">
        <p14:creationId xmlns:p14="http://schemas.microsoft.com/office/powerpoint/2010/main" val="1572505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F03D6B-3004-47F6-B582-CA83F1D58982}" type="datetimeFigureOut">
              <a:rPr lang="en-US" smtClean="0"/>
              <a:pPr/>
              <a:t>7/6/2012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C5F026-06C2-47D8-8187-75E1A7C494A4}" type="slidenum">
              <a:rPr lang="en-US" smtClean="0"/>
              <a:pPr/>
              <a:t>‹#›</a:t>
            </a:fld>
            <a:endParaRPr lang="en-US"/>
          </a:p>
        </p:txBody>
      </p:sp>
    </p:spTree>
    <p:extLst>
      <p:ext uri="{BB962C8B-B14F-4D97-AF65-F5344CB8AC3E}">
        <p14:creationId xmlns:p14="http://schemas.microsoft.com/office/powerpoint/2010/main" val="3908223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F03D6B-3004-47F6-B582-CA83F1D58982}" type="datetimeFigureOut">
              <a:rPr lang="en-US" smtClean="0"/>
              <a:pPr/>
              <a:t>7/6/2012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C5F026-06C2-47D8-8187-75E1A7C494A4}" type="slidenum">
              <a:rPr lang="en-US" smtClean="0"/>
              <a:pPr/>
              <a:t>‹#›</a:t>
            </a:fld>
            <a:endParaRPr lang="en-US"/>
          </a:p>
        </p:txBody>
      </p:sp>
    </p:spTree>
    <p:extLst>
      <p:ext uri="{BB962C8B-B14F-4D97-AF65-F5344CB8AC3E}">
        <p14:creationId xmlns:p14="http://schemas.microsoft.com/office/powerpoint/2010/main" val="1531033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03D6B-3004-47F6-B582-CA83F1D58982}" type="datetimeFigureOut">
              <a:rPr lang="en-US" smtClean="0"/>
              <a:pPr/>
              <a:t>7/6/2012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C5F026-06C2-47D8-8187-75E1A7C494A4}" type="slidenum">
              <a:rPr lang="en-US" smtClean="0"/>
              <a:pPr/>
              <a:t>‹#›</a:t>
            </a:fld>
            <a:endParaRPr lang="en-US"/>
          </a:p>
        </p:txBody>
      </p:sp>
    </p:spTree>
    <p:extLst>
      <p:ext uri="{BB962C8B-B14F-4D97-AF65-F5344CB8AC3E}">
        <p14:creationId xmlns:p14="http://schemas.microsoft.com/office/powerpoint/2010/main" val="419393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03D6B-3004-47F6-B582-CA83F1D58982}" type="datetimeFigureOut">
              <a:rPr lang="en-US" smtClean="0"/>
              <a:pPr/>
              <a:t>7/6/2012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C5F026-06C2-47D8-8187-75E1A7C494A4}" type="slidenum">
              <a:rPr lang="en-US" smtClean="0"/>
              <a:pPr/>
              <a:t>‹#›</a:t>
            </a:fld>
            <a:endParaRPr lang="en-US"/>
          </a:p>
        </p:txBody>
      </p:sp>
    </p:spTree>
    <p:extLst>
      <p:ext uri="{BB962C8B-B14F-4D97-AF65-F5344CB8AC3E}">
        <p14:creationId xmlns:p14="http://schemas.microsoft.com/office/powerpoint/2010/main" val="1213081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03D6B-3004-47F6-B582-CA83F1D58982}" type="datetimeFigureOut">
              <a:rPr lang="en-US" smtClean="0"/>
              <a:pPr/>
              <a:t>7/6/2012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C5F026-06C2-47D8-8187-75E1A7C494A4}" type="slidenum">
              <a:rPr lang="en-US" smtClean="0"/>
              <a:pPr/>
              <a:t>‹#›</a:t>
            </a:fld>
            <a:endParaRPr lang="en-US"/>
          </a:p>
        </p:txBody>
      </p:sp>
    </p:spTree>
    <p:extLst>
      <p:ext uri="{BB962C8B-B14F-4D97-AF65-F5344CB8AC3E}">
        <p14:creationId xmlns:p14="http://schemas.microsoft.com/office/powerpoint/2010/main" val="1702585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F03D6B-3004-47F6-B582-CA83F1D58982}" type="datetimeFigureOut">
              <a:rPr lang="en-US" smtClean="0"/>
              <a:pPr/>
              <a:t>7/6/2012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C5F026-06C2-47D8-8187-75E1A7C494A4}" type="slidenum">
              <a:rPr lang="en-US" smtClean="0"/>
              <a:pPr/>
              <a:t>‹#›</a:t>
            </a:fld>
            <a:endParaRPr lang="en-US"/>
          </a:p>
        </p:txBody>
      </p:sp>
    </p:spTree>
    <p:extLst>
      <p:ext uri="{BB962C8B-B14F-4D97-AF65-F5344CB8AC3E}">
        <p14:creationId xmlns:p14="http://schemas.microsoft.com/office/powerpoint/2010/main" val="2346208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316162"/>
          </a:xfrm>
        </p:spPr>
        <p:txBody>
          <a:bodyPr>
            <a:normAutofit/>
          </a:bodyPr>
          <a:lstStyle/>
          <a:p>
            <a:r>
              <a:rPr lang="el-GR" sz="3200" b="1" dirty="0" smtClean="0"/>
              <a:t/>
            </a:r>
            <a:br>
              <a:rPr lang="el-GR" sz="3200" b="1" dirty="0" smtClean="0"/>
            </a:br>
            <a:r>
              <a:rPr lang="el-GR" sz="3200" b="1" dirty="0"/>
              <a:t>Ο</a:t>
            </a:r>
            <a:r>
              <a:rPr lang="el-GR" sz="3200" b="1" dirty="0" smtClean="0"/>
              <a:t> περί των Ανοικτού Τύπου Οργανισμών Συλλογικών Επενδύσεων Νόμος του 2012 </a:t>
            </a:r>
            <a:endParaRPr lang="en-US" sz="3200" dirty="0"/>
          </a:p>
        </p:txBody>
      </p:sp>
      <p:sp>
        <p:nvSpPr>
          <p:cNvPr id="3" name="Content Placeholder 2"/>
          <p:cNvSpPr>
            <a:spLocks noGrp="1"/>
          </p:cNvSpPr>
          <p:nvPr>
            <p:ph idx="1"/>
          </p:nvPr>
        </p:nvSpPr>
        <p:spPr>
          <a:xfrm>
            <a:off x="457200" y="2286000"/>
            <a:ext cx="8229600" cy="3840163"/>
          </a:xfrm>
        </p:spPr>
        <p:txBody>
          <a:bodyPr>
            <a:normAutofit fontScale="92500" lnSpcReduction="10000"/>
          </a:bodyPr>
          <a:lstStyle/>
          <a:p>
            <a:pPr marL="0" indent="0" algn="ctr">
              <a:buNone/>
            </a:pPr>
            <a:endParaRPr lang="el-GR" b="1" dirty="0" smtClean="0">
              <a:solidFill>
                <a:srgbClr val="FF0000"/>
              </a:solidFill>
            </a:endParaRPr>
          </a:p>
          <a:p>
            <a:pPr marL="0" indent="0" algn="ctr">
              <a:buNone/>
            </a:pPr>
            <a:r>
              <a:rPr lang="el-GR" b="1" dirty="0" smtClean="0">
                <a:solidFill>
                  <a:srgbClr val="FF0000"/>
                </a:solidFill>
              </a:rPr>
              <a:t>(</a:t>
            </a:r>
            <a:r>
              <a:rPr lang="el-GR" b="1" dirty="0">
                <a:solidFill>
                  <a:srgbClr val="FF0000"/>
                </a:solidFill>
              </a:rPr>
              <a:t>α) </a:t>
            </a:r>
            <a:r>
              <a:rPr lang="el-GR" b="1" dirty="0" smtClean="0">
                <a:solidFill>
                  <a:srgbClr val="FF0000"/>
                </a:solidFill>
              </a:rPr>
              <a:t>Είδη ΟΣΕΚΑ </a:t>
            </a:r>
            <a:endParaRPr lang="el-GR" b="1" dirty="0">
              <a:solidFill>
                <a:srgbClr val="FF0000"/>
              </a:solidFill>
            </a:endParaRPr>
          </a:p>
          <a:p>
            <a:pPr marL="0" indent="0" algn="ctr">
              <a:buNone/>
            </a:pPr>
            <a:r>
              <a:rPr lang="el-GR" b="1" dirty="0">
                <a:solidFill>
                  <a:srgbClr val="FF0000"/>
                </a:solidFill>
              </a:rPr>
              <a:t>&amp; </a:t>
            </a:r>
          </a:p>
          <a:p>
            <a:pPr marL="0" indent="0" algn="ctr">
              <a:buNone/>
            </a:pPr>
            <a:r>
              <a:rPr lang="el-GR" b="1" dirty="0">
                <a:solidFill>
                  <a:srgbClr val="FF0000"/>
                </a:solidFill>
              </a:rPr>
              <a:t>(β) </a:t>
            </a:r>
            <a:r>
              <a:rPr lang="el-GR" b="1" dirty="0" smtClean="0">
                <a:solidFill>
                  <a:srgbClr val="FF0000"/>
                </a:solidFill>
              </a:rPr>
              <a:t>Θεματοφύλακας</a:t>
            </a:r>
          </a:p>
          <a:p>
            <a:pPr marL="0" indent="0" algn="ctr">
              <a:buNone/>
            </a:pPr>
            <a:endParaRPr lang="en-US" b="1" dirty="0">
              <a:solidFill>
                <a:srgbClr val="FF0000"/>
              </a:solidFill>
            </a:endParaRPr>
          </a:p>
          <a:p>
            <a:pPr marL="0" indent="0">
              <a:buNone/>
            </a:pPr>
            <a:r>
              <a:rPr lang="el-GR" sz="2400" b="1" dirty="0"/>
              <a:t>Χριστιάνα </a:t>
            </a:r>
            <a:r>
              <a:rPr lang="el-GR" sz="2400" b="1" dirty="0" err="1"/>
              <a:t>Βωβίδου</a:t>
            </a:r>
            <a:endParaRPr lang="el-GR" sz="2400" b="1" dirty="0"/>
          </a:p>
          <a:p>
            <a:pPr marL="0" indent="0">
              <a:buNone/>
            </a:pPr>
            <a:r>
              <a:rPr lang="el-GR" sz="2400" b="1" dirty="0" smtClean="0"/>
              <a:t>Λειτουργός </a:t>
            </a:r>
            <a:r>
              <a:rPr lang="el-GR" sz="2400" b="1" dirty="0"/>
              <a:t>– Νομικό Τμήμα</a:t>
            </a:r>
          </a:p>
          <a:p>
            <a:pPr marL="0" indent="0">
              <a:buNone/>
            </a:pPr>
            <a:r>
              <a:rPr lang="el-GR" sz="2400" b="1" dirty="0"/>
              <a:t>Επιτροπή Κεφαλαιαγοράς Κύπρου</a:t>
            </a:r>
          </a:p>
          <a:p>
            <a:endParaRPr lang="en-US" dirty="0"/>
          </a:p>
        </p:txBody>
      </p:sp>
      <p:pic>
        <p:nvPicPr>
          <p:cNvPr id="4" name="3 - Εικόνα" descr="C:\Users\aggelikh\AppData\Local\Microsoft\Windows\Temporary Internet Files\Content.Outlook\OSEB1MFM\stamp-01 (3).jpg"/>
          <p:cNvPicPr/>
          <p:nvPr/>
        </p:nvPicPr>
        <p:blipFill>
          <a:blip r:embed="rId2" cstate="print"/>
          <a:srcRect/>
          <a:stretch>
            <a:fillRect/>
          </a:stretch>
        </p:blipFill>
        <p:spPr bwMode="auto">
          <a:xfrm rot="19903115">
            <a:off x="5841242" y="5105400"/>
            <a:ext cx="2837564" cy="877370"/>
          </a:xfrm>
          <a:prstGeom prst="rect">
            <a:avLst/>
          </a:prstGeom>
          <a:noFill/>
          <a:ln w="9525">
            <a:noFill/>
            <a:miter lim="800000"/>
            <a:headEnd/>
            <a:tailEnd/>
          </a:ln>
        </p:spPr>
      </p:pic>
      <p:pic>
        <p:nvPicPr>
          <p:cNvPr id="5" name="3 - Εικόνα" descr="C:\Users\aggelikh\AppData\Local\Microsoft\Windows\Temporary Internet Files\Content.Outlook\OSEB1MFM\stamp-01 (3).jpg"/>
          <p:cNvPicPr/>
          <p:nvPr/>
        </p:nvPicPr>
        <p:blipFill>
          <a:blip r:embed="rId2" cstate="print"/>
          <a:srcRect/>
          <a:stretch>
            <a:fillRect/>
          </a:stretch>
        </p:blipFill>
        <p:spPr bwMode="auto">
          <a:xfrm>
            <a:off x="381000" y="340876"/>
            <a:ext cx="2837564" cy="877370"/>
          </a:xfrm>
          <a:prstGeom prst="rect">
            <a:avLst/>
          </a:prstGeom>
          <a:noFill/>
          <a:ln w="9525">
            <a:noFill/>
            <a:miter lim="800000"/>
            <a:headEnd/>
            <a:tailEnd/>
          </a:ln>
        </p:spPr>
      </p:pic>
    </p:spTree>
    <p:extLst>
      <p:ext uri="{BB962C8B-B14F-4D97-AF65-F5344CB8AC3E}">
        <p14:creationId xmlns:p14="http://schemas.microsoft.com/office/powerpoint/2010/main" val="2514355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47764" cy="4800599"/>
          </a:xfrm>
        </p:spPr>
        <p:txBody>
          <a:bodyPr>
            <a:noAutofit/>
          </a:bodyPr>
          <a:lstStyle/>
          <a:p>
            <a:r>
              <a:rPr lang="el-GR" sz="2400" dirty="0"/>
              <a:t>Τη </a:t>
            </a:r>
            <a:r>
              <a:rPr lang="el-GR" sz="2400" b="1" dirty="0"/>
              <a:t>διάρκεια</a:t>
            </a:r>
            <a:r>
              <a:rPr lang="el-GR" sz="2400" dirty="0"/>
              <a:t> του </a:t>
            </a:r>
            <a:r>
              <a:rPr lang="el-GR" sz="2400" b="1" dirty="0"/>
              <a:t>οικονομικού έτους </a:t>
            </a:r>
            <a:r>
              <a:rPr lang="el-GR" sz="2400" dirty="0"/>
              <a:t>και την ημερομηνία κλεισίματός </a:t>
            </a:r>
            <a:r>
              <a:rPr lang="el-GR" sz="2400" dirty="0" smtClean="0"/>
              <a:t>της</a:t>
            </a:r>
          </a:p>
          <a:p>
            <a:r>
              <a:rPr lang="el-GR" sz="2400" dirty="0"/>
              <a:t>Τις </a:t>
            </a:r>
            <a:r>
              <a:rPr lang="el-GR" sz="2400" b="1" dirty="0"/>
              <a:t>αμοιβές και </a:t>
            </a:r>
            <a:r>
              <a:rPr lang="el-GR" sz="2400" dirty="0"/>
              <a:t>τις</a:t>
            </a:r>
            <a:r>
              <a:rPr lang="el-GR" sz="2400" b="1" dirty="0"/>
              <a:t> προμήθειες </a:t>
            </a:r>
            <a:r>
              <a:rPr lang="el-GR" sz="2400" dirty="0"/>
              <a:t>της Εταιρίας Διαχείρισης και του </a:t>
            </a:r>
            <a:r>
              <a:rPr lang="el-GR" sz="2400" dirty="0" smtClean="0"/>
              <a:t>Θεματοφύλακα</a:t>
            </a:r>
          </a:p>
          <a:p>
            <a:r>
              <a:rPr lang="el-GR" sz="2400" dirty="0"/>
              <a:t>Τις </a:t>
            </a:r>
            <a:r>
              <a:rPr lang="el-GR" sz="2400" b="1" dirty="0"/>
              <a:t>δαπάνες</a:t>
            </a:r>
            <a:r>
              <a:rPr lang="el-GR" sz="2400" dirty="0"/>
              <a:t> οι οποίες βαρύνουν το Αμοιβαίο </a:t>
            </a:r>
            <a:r>
              <a:rPr lang="el-GR" sz="2400" dirty="0" smtClean="0"/>
              <a:t>Κεφάλαιο</a:t>
            </a:r>
          </a:p>
          <a:p>
            <a:r>
              <a:rPr lang="el-GR" sz="2400" dirty="0"/>
              <a:t>Τους κανόνες για τη </a:t>
            </a:r>
            <a:r>
              <a:rPr lang="el-GR" sz="2400" b="1" dirty="0"/>
              <a:t>διανομή των προσόδων </a:t>
            </a:r>
            <a:r>
              <a:rPr lang="el-GR" sz="2400" dirty="0"/>
              <a:t>και των κερδών του Αμοιβαίου Κεφαλαίου στους μεριδιούχους </a:t>
            </a:r>
            <a:r>
              <a:rPr lang="el-GR" sz="2400" dirty="0" smtClean="0"/>
              <a:t>του</a:t>
            </a:r>
          </a:p>
          <a:p>
            <a:r>
              <a:rPr lang="el-GR" sz="2400" dirty="0"/>
              <a:t>Τους όρους για τη </a:t>
            </a:r>
            <a:r>
              <a:rPr lang="el-GR" sz="2400" b="1" dirty="0"/>
              <a:t>δημοσιοποίηση πληροφοριών </a:t>
            </a:r>
            <a:r>
              <a:rPr lang="el-GR" sz="2400" dirty="0"/>
              <a:t>που αφορούν το Αμοιβαίο Κεφάλαιο και τη </a:t>
            </a:r>
            <a:r>
              <a:rPr lang="el-GR" sz="2400" b="1" dirty="0"/>
              <a:t>διαφήμισή</a:t>
            </a:r>
            <a:r>
              <a:rPr lang="el-GR" sz="2400" dirty="0"/>
              <a:t> του</a:t>
            </a:r>
            <a:r>
              <a:rPr lang="el-GR" sz="2400" dirty="0" smtClean="0"/>
              <a:t>.</a:t>
            </a:r>
          </a:p>
          <a:p>
            <a:r>
              <a:rPr lang="el-GR" sz="2400" dirty="0"/>
              <a:t>Τη </a:t>
            </a:r>
            <a:r>
              <a:rPr lang="el-GR" sz="2400" b="1" dirty="0"/>
              <a:t>διαδικασία τροποποίησης </a:t>
            </a:r>
            <a:r>
              <a:rPr lang="el-GR" sz="2400" dirty="0"/>
              <a:t>του </a:t>
            </a:r>
            <a:r>
              <a:rPr lang="el-GR" sz="2400" dirty="0" smtClean="0"/>
              <a:t>κανονισμού</a:t>
            </a:r>
          </a:p>
          <a:p>
            <a:r>
              <a:rPr lang="el-GR" sz="2400" dirty="0"/>
              <a:t>Τους </a:t>
            </a:r>
            <a:r>
              <a:rPr lang="el-GR" sz="2400" b="1" dirty="0"/>
              <a:t>λόγους λύσης </a:t>
            </a:r>
            <a:r>
              <a:rPr lang="el-GR" sz="2400" dirty="0"/>
              <a:t>του Αμοιβαίου Κεφαλαίου</a:t>
            </a:r>
            <a:endParaRPr lang="el-GR" sz="2400" dirty="0" smtClean="0"/>
          </a:p>
        </p:txBody>
      </p:sp>
      <p:sp>
        <p:nvSpPr>
          <p:cNvPr id="2" name="Title 1"/>
          <p:cNvSpPr>
            <a:spLocks noGrp="1"/>
          </p:cNvSpPr>
          <p:nvPr>
            <p:ph type="title"/>
          </p:nvPr>
        </p:nvSpPr>
        <p:spPr>
          <a:xfrm>
            <a:off x="457200" y="324385"/>
            <a:ext cx="8001000" cy="990600"/>
          </a:xfrm>
        </p:spPr>
        <p:txBody>
          <a:bodyPr>
            <a:normAutofit/>
          </a:bodyPr>
          <a:lstStyle/>
          <a:p>
            <a:r>
              <a:rPr lang="el-GR" sz="2800" b="1" dirty="0" smtClean="0"/>
              <a:t>Περιεχόμενα Κανονισμού </a:t>
            </a:r>
            <a:r>
              <a:rPr lang="en-US" sz="2800" b="1" dirty="0" smtClean="0"/>
              <a:t/>
            </a:r>
            <a:br>
              <a:rPr lang="en-US" sz="2800" b="1" dirty="0" smtClean="0"/>
            </a:br>
            <a:r>
              <a:rPr lang="el-GR" sz="2800" b="1" dirty="0" smtClean="0"/>
              <a:t>Αμοιβαίου</a:t>
            </a:r>
            <a:r>
              <a:rPr lang="en-US" sz="2800" b="1" dirty="0"/>
              <a:t> </a:t>
            </a:r>
            <a:r>
              <a:rPr lang="el-GR" sz="2800" b="1" dirty="0" smtClean="0"/>
              <a:t>Κεφαλαίου – Άρθρο 26</a:t>
            </a:r>
            <a:endParaRPr lang="en-US" sz="2800" b="1" dirty="0"/>
          </a:p>
        </p:txBody>
      </p:sp>
      <p:pic>
        <p:nvPicPr>
          <p:cNvPr id="5" name="3 - Εικόνα" descr="C:\Users\aggelikh\AppData\Local\Microsoft\Windows\Temporary Internet Files\Content.Outlook\OSEB1MFM\stamp-01 (3).jpg"/>
          <p:cNvPicPr/>
          <p:nvPr/>
        </p:nvPicPr>
        <p:blipFill>
          <a:blip r:embed="rId2" cstate="print"/>
          <a:srcRect/>
          <a:stretch>
            <a:fillRect/>
          </a:stretch>
        </p:blipFill>
        <p:spPr bwMode="auto">
          <a:xfrm rot="20126517">
            <a:off x="6258693" y="5466246"/>
            <a:ext cx="2837564" cy="877370"/>
          </a:xfrm>
          <a:prstGeom prst="rect">
            <a:avLst/>
          </a:prstGeom>
          <a:noFill/>
          <a:ln w="9525">
            <a:noFill/>
            <a:miter lim="800000"/>
            <a:headEnd/>
            <a:tailEnd/>
          </a:ln>
        </p:spPr>
      </p:pic>
    </p:spTree>
    <p:extLst>
      <p:ext uri="{BB962C8B-B14F-4D97-AF65-F5344CB8AC3E}">
        <p14:creationId xmlns:p14="http://schemas.microsoft.com/office/powerpoint/2010/main" val="28153884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47764" cy="4571999"/>
          </a:xfrm>
        </p:spPr>
        <p:txBody>
          <a:bodyPr>
            <a:noAutofit/>
          </a:bodyPr>
          <a:lstStyle/>
          <a:p>
            <a:pPr algn="just"/>
            <a:r>
              <a:rPr lang="el-GR" sz="1800" dirty="0"/>
              <a:t>έχει κατά τη σύστασή της πλήρως αποπληρωμένο, σε μετρητά, αρχικό κεφάλαιο, ύψους διακοσίων χιλιάδων </a:t>
            </a:r>
            <a:r>
              <a:rPr lang="el-GR" sz="1800" b="1" dirty="0"/>
              <a:t>(200.000) </a:t>
            </a:r>
            <a:r>
              <a:rPr lang="el-GR" sz="1800" b="1" dirty="0" smtClean="0"/>
              <a:t>Ευρώ</a:t>
            </a:r>
          </a:p>
          <a:p>
            <a:pPr algn="just"/>
            <a:r>
              <a:rPr lang="el-GR" sz="1800" dirty="0"/>
              <a:t>Το κεφάλαιο της Εταιρίας Επενδύσεων Μεταβλητού Κεφαλαίου </a:t>
            </a:r>
            <a:r>
              <a:rPr lang="el-GR" sz="1800" b="1" dirty="0"/>
              <a:t>διαιρείται σε μετοχές χωρίς ονομαστική αλλά με κυμαινόμενη αξία</a:t>
            </a:r>
            <a:r>
              <a:rPr lang="el-GR" sz="1800" dirty="0"/>
              <a:t>, είναι δε ίσο με την εκάστοτε αξία του ενεργητικού της, μετά την αφαίρεση των υποχρεώσεών </a:t>
            </a:r>
            <a:r>
              <a:rPr lang="el-GR" sz="1800" dirty="0" smtClean="0"/>
              <a:t>της</a:t>
            </a:r>
          </a:p>
          <a:p>
            <a:pPr algn="just"/>
            <a:r>
              <a:rPr lang="el-GR" sz="1800" dirty="0"/>
              <a:t>Οι μετοχές της Εταιρίας Επενδύσεων Μεταβλητού Κεφαλαίου καταχωρούνται σε </a:t>
            </a:r>
            <a:r>
              <a:rPr lang="el-GR" sz="1800" b="1" dirty="0"/>
              <a:t>Βιβλίο </a:t>
            </a:r>
            <a:r>
              <a:rPr lang="el-GR" sz="1800" b="1" dirty="0" smtClean="0"/>
              <a:t>Μετόχων</a:t>
            </a:r>
            <a:endParaRPr lang="en-US" sz="1800" b="1" dirty="0" smtClean="0"/>
          </a:p>
          <a:p>
            <a:pPr algn="just"/>
            <a:r>
              <a:rPr lang="el-GR" sz="1800" dirty="0"/>
              <a:t>Η </a:t>
            </a:r>
            <a:r>
              <a:rPr lang="el-GR" sz="1800" b="1" dirty="0"/>
              <a:t>τιμή </a:t>
            </a:r>
            <a:r>
              <a:rPr lang="el-GR" sz="1800" b="1" dirty="0" smtClean="0"/>
              <a:t>διάθεσης</a:t>
            </a:r>
            <a:r>
              <a:rPr lang="el-GR" sz="1800" dirty="0"/>
              <a:t> </a:t>
            </a:r>
            <a:r>
              <a:rPr lang="el-GR" sz="1800" dirty="0" smtClean="0"/>
              <a:t>ή </a:t>
            </a:r>
            <a:r>
              <a:rPr lang="el-GR" sz="1800" dirty="0"/>
              <a:t>εξαγοράς </a:t>
            </a:r>
            <a:r>
              <a:rPr lang="el-GR" sz="1800" dirty="0" smtClean="0"/>
              <a:t>των </a:t>
            </a:r>
            <a:r>
              <a:rPr lang="el-GR" sz="1800" dirty="0"/>
              <a:t>μετοχών Εταιρίας Επενδύσεων Μεταβλητού Κεφαλαίου συνιστά το </a:t>
            </a:r>
            <a:r>
              <a:rPr lang="el-GR" sz="1800" b="1" dirty="0"/>
              <a:t>αποτέλεσμα της διαίρεσης της καθαρής αξίας του ενεργητικού της δια του αριθμού των μετοχών που έχουν εκδοθεί</a:t>
            </a:r>
            <a:r>
              <a:rPr lang="el-GR" sz="1800" dirty="0"/>
              <a:t>, πλέον των προμηθειών, κατά περίπτωση, </a:t>
            </a:r>
            <a:r>
              <a:rPr lang="el-GR" sz="1800" dirty="0" smtClean="0"/>
              <a:t>διάθεσης ή εξαγοράς</a:t>
            </a:r>
            <a:endParaRPr lang="en-US" sz="1800" dirty="0" smtClean="0"/>
          </a:p>
          <a:p>
            <a:pPr algn="just"/>
            <a:r>
              <a:rPr lang="el-GR" sz="1800" dirty="0"/>
              <a:t>Οι μετοχές Εταιρίας Επενδύσεων Μεταβλητού Κεφαλαίου μπορούν να αποτελέσουν </a:t>
            </a:r>
            <a:r>
              <a:rPr lang="el-GR" sz="1800" b="1" dirty="0"/>
              <a:t>αντικείμενο εισαγωγής σε χρηματιστηριακή αγορά </a:t>
            </a:r>
            <a:r>
              <a:rPr lang="el-GR" sz="1800" dirty="0"/>
              <a:t>που λειτουργεί στη Δημοκρατία ή σε άλλο κράτος </a:t>
            </a:r>
            <a:r>
              <a:rPr lang="el-GR" sz="1800" dirty="0" smtClean="0"/>
              <a:t>μέλος</a:t>
            </a:r>
            <a:endParaRPr lang="en-US" sz="1800" dirty="0" smtClean="0"/>
          </a:p>
          <a:p>
            <a:pPr algn="just"/>
            <a:r>
              <a:rPr lang="el-GR" sz="1800" dirty="0"/>
              <a:t>Μπορούν να </a:t>
            </a:r>
            <a:r>
              <a:rPr lang="el-GR" sz="1800" b="1" dirty="0"/>
              <a:t>μεταβιβάζονται και να ενεχυριάζονται</a:t>
            </a:r>
          </a:p>
          <a:p>
            <a:pPr algn="just"/>
            <a:endParaRPr lang="en-US" sz="1600" dirty="0"/>
          </a:p>
          <a:p>
            <a:endParaRPr lang="el-GR" sz="1600" dirty="0" smtClean="0"/>
          </a:p>
        </p:txBody>
      </p:sp>
      <p:sp>
        <p:nvSpPr>
          <p:cNvPr id="2" name="Title 1"/>
          <p:cNvSpPr>
            <a:spLocks noGrp="1"/>
          </p:cNvSpPr>
          <p:nvPr>
            <p:ph type="title"/>
          </p:nvPr>
        </p:nvSpPr>
        <p:spPr>
          <a:xfrm>
            <a:off x="533400" y="284046"/>
            <a:ext cx="5105400" cy="990600"/>
          </a:xfrm>
        </p:spPr>
        <p:txBody>
          <a:bodyPr>
            <a:normAutofit/>
          </a:bodyPr>
          <a:lstStyle/>
          <a:p>
            <a:r>
              <a:rPr lang="el-GR" sz="2800" b="1" dirty="0" smtClean="0"/>
              <a:t>Εταιρία</a:t>
            </a:r>
            <a:r>
              <a:rPr lang="en-US" sz="2800" b="1" dirty="0" smtClean="0"/>
              <a:t> </a:t>
            </a:r>
            <a:r>
              <a:rPr lang="el-GR" sz="2800" b="1" dirty="0" smtClean="0"/>
              <a:t>Επενδύσεων </a:t>
            </a:r>
            <a:r>
              <a:rPr lang="en-US" sz="2800" b="1" dirty="0" smtClean="0"/>
              <a:t/>
            </a:r>
            <a:br>
              <a:rPr lang="en-US" sz="2800" b="1" dirty="0" smtClean="0"/>
            </a:br>
            <a:r>
              <a:rPr lang="el-GR" sz="2800" b="1" dirty="0" smtClean="0"/>
              <a:t>Μεταβλητού </a:t>
            </a:r>
            <a:r>
              <a:rPr lang="el-GR" sz="2800" b="1" dirty="0"/>
              <a:t>Κεφαλαίου</a:t>
            </a:r>
            <a:endParaRPr lang="en-US" sz="2800" b="1" dirty="0"/>
          </a:p>
        </p:txBody>
      </p:sp>
      <p:pic>
        <p:nvPicPr>
          <p:cNvPr id="5" name="3 - Εικόνα" descr="C:\Users\aggelikh\AppData\Local\Microsoft\Windows\Temporary Internet Files\Content.Outlook\OSEB1MFM\stamp-01 (3).jpg"/>
          <p:cNvPicPr/>
          <p:nvPr/>
        </p:nvPicPr>
        <p:blipFill>
          <a:blip r:embed="rId2" cstate="print"/>
          <a:srcRect/>
          <a:stretch>
            <a:fillRect/>
          </a:stretch>
        </p:blipFill>
        <p:spPr bwMode="auto">
          <a:xfrm>
            <a:off x="5867400" y="381000"/>
            <a:ext cx="2837564" cy="877370"/>
          </a:xfrm>
          <a:prstGeom prst="rect">
            <a:avLst/>
          </a:prstGeom>
          <a:noFill/>
          <a:ln w="9525">
            <a:noFill/>
            <a:miter lim="800000"/>
            <a:headEnd/>
            <a:tailEnd/>
          </a:ln>
        </p:spPr>
      </p:pic>
    </p:spTree>
    <p:extLst>
      <p:ext uri="{BB962C8B-B14F-4D97-AF65-F5344CB8AC3E}">
        <p14:creationId xmlns:p14="http://schemas.microsoft.com/office/powerpoint/2010/main" val="17989474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077200" cy="4495799"/>
          </a:xfrm>
        </p:spPr>
        <p:txBody>
          <a:bodyPr>
            <a:noAutofit/>
          </a:bodyPr>
          <a:lstStyle/>
          <a:p>
            <a:pPr algn="just"/>
            <a:r>
              <a:rPr lang="el-GR" sz="2000" dirty="0" smtClean="0"/>
              <a:t>Τα ίδια ακριβώς με τα Αμοιβαία Κεφάλαια και </a:t>
            </a:r>
          </a:p>
          <a:p>
            <a:pPr algn="just"/>
            <a:r>
              <a:rPr lang="el-GR" sz="2000" dirty="0" smtClean="0"/>
              <a:t>Τη σχέση της Εταιρίας Επενδύσεων Μεταβλητού Κεφαλαίου, της Εταιρίας Διαχείρισης και του Θεματοφύλακα ιδίως, το εάν ανήκουν στον ίδιο όμιλο εταιριών, καθώς και σε σχέση με τα κριτήρια και τις προϋποθέσεις που ορίζει το άρθρο 13 του Νόμου</a:t>
            </a:r>
          </a:p>
          <a:p>
            <a:pPr algn="just"/>
            <a:r>
              <a:rPr lang="el-GR" sz="2000" dirty="0"/>
              <a:t>Εφόσον η Εταιρία Επενδύσεων Μεταβλητού Κεφαλαίου ορίζει Εταιρία Διαχείρισης ή/ και Θεματοφύλακα, τα καταστατικά της έγγραφα καθορίζουν τη διαδικασία διορισμού της Εταιρίας Διαχείρισης ή/ και του Θεματοφύλακα. </a:t>
            </a:r>
            <a:endParaRPr lang="el-GR" sz="2000" dirty="0" smtClean="0"/>
          </a:p>
          <a:p>
            <a:pPr algn="just"/>
            <a:r>
              <a:rPr lang="el-GR" sz="2000" dirty="0"/>
              <a:t>δύνανται να περιλαμβάνουν εκτός των ανωτέρω και άλλες συμπληρωματικές ή συναφείς διατάξεις</a:t>
            </a:r>
            <a:endParaRPr lang="el-GR" sz="2000" dirty="0" smtClean="0"/>
          </a:p>
          <a:p>
            <a:endParaRPr lang="el-GR" sz="1600" dirty="0" smtClean="0"/>
          </a:p>
        </p:txBody>
      </p:sp>
      <p:sp>
        <p:nvSpPr>
          <p:cNvPr id="2" name="Title 1"/>
          <p:cNvSpPr>
            <a:spLocks noGrp="1"/>
          </p:cNvSpPr>
          <p:nvPr>
            <p:ph type="title"/>
          </p:nvPr>
        </p:nvSpPr>
        <p:spPr>
          <a:xfrm>
            <a:off x="381000" y="338790"/>
            <a:ext cx="7696200" cy="1032810"/>
          </a:xfrm>
        </p:spPr>
        <p:txBody>
          <a:bodyPr>
            <a:noAutofit/>
          </a:bodyPr>
          <a:lstStyle/>
          <a:p>
            <a:r>
              <a:rPr lang="el-GR" sz="2800" b="1" dirty="0" smtClean="0"/>
              <a:t>Περιεχόμενο Καταστατικού – Άρθρο 33</a:t>
            </a:r>
            <a:endParaRPr lang="en-US" sz="2800" b="1" dirty="0"/>
          </a:p>
        </p:txBody>
      </p:sp>
      <p:pic>
        <p:nvPicPr>
          <p:cNvPr id="5" name="3 - Εικόνα" descr="C:\Users\aggelikh\AppData\Local\Microsoft\Windows\Temporary Internet Files\Content.Outlook\OSEB1MFM\stamp-01 (3).jpg"/>
          <p:cNvPicPr/>
          <p:nvPr/>
        </p:nvPicPr>
        <p:blipFill>
          <a:blip r:embed="rId2" cstate="print"/>
          <a:srcRect/>
          <a:stretch>
            <a:fillRect/>
          </a:stretch>
        </p:blipFill>
        <p:spPr bwMode="auto">
          <a:xfrm>
            <a:off x="6019800" y="5638800"/>
            <a:ext cx="2837564" cy="877370"/>
          </a:xfrm>
          <a:prstGeom prst="rect">
            <a:avLst/>
          </a:prstGeom>
          <a:noFill/>
          <a:ln w="9525">
            <a:noFill/>
            <a:miter lim="800000"/>
            <a:headEnd/>
            <a:tailEnd/>
          </a:ln>
        </p:spPr>
      </p:pic>
    </p:spTree>
    <p:extLst>
      <p:ext uri="{BB962C8B-B14F-4D97-AF65-F5344CB8AC3E}">
        <p14:creationId xmlns:p14="http://schemas.microsoft.com/office/powerpoint/2010/main" val="4532983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153400" cy="4419599"/>
          </a:xfrm>
        </p:spPr>
        <p:txBody>
          <a:bodyPr>
            <a:normAutofit/>
          </a:bodyPr>
          <a:lstStyle/>
          <a:p>
            <a:pPr marL="0" indent="0">
              <a:buNone/>
            </a:pPr>
            <a:r>
              <a:rPr lang="el-GR" b="1" dirty="0" smtClean="0"/>
              <a:t>Νομικό Πλαίσιο</a:t>
            </a:r>
          </a:p>
          <a:p>
            <a:r>
              <a:rPr lang="el-GR" dirty="0"/>
              <a:t>Μέρος 2, Κεφάλαιο 2, Υποκεφάλαιο </a:t>
            </a:r>
            <a:r>
              <a:rPr lang="el-GR" dirty="0" smtClean="0"/>
              <a:t>1, Τμήμα 2 (Άρθρα 10-15 του Ν.78(Ι)</a:t>
            </a:r>
            <a:r>
              <a:rPr lang="en-US" dirty="0"/>
              <a:t>/</a:t>
            </a:r>
            <a:r>
              <a:rPr lang="el-GR" dirty="0" smtClean="0"/>
              <a:t>2012)</a:t>
            </a:r>
          </a:p>
          <a:p>
            <a:pPr marL="0" indent="0">
              <a:buNone/>
            </a:pPr>
            <a:endParaRPr lang="el-GR" dirty="0" smtClean="0"/>
          </a:p>
          <a:p>
            <a:pPr algn="just"/>
            <a:r>
              <a:rPr lang="el-GR" dirty="0" smtClean="0"/>
              <a:t>ΟΔ78</a:t>
            </a:r>
            <a:r>
              <a:rPr lang="en-US" smtClean="0"/>
              <a:t>-</a:t>
            </a:r>
            <a:r>
              <a:rPr lang="el-GR" smtClean="0"/>
              <a:t>2012-32 </a:t>
            </a:r>
            <a:r>
              <a:rPr lang="el-GR" dirty="0"/>
              <a:t>όσον αφορά τις οργανωτικές απαιτήσεις που πρέπει να πληροί ο Θεματοφύλακας ΟΣΕΚΑ</a:t>
            </a:r>
          </a:p>
          <a:p>
            <a:pPr marL="0" indent="0">
              <a:buNone/>
            </a:pPr>
            <a:endParaRPr lang="en-US" dirty="0"/>
          </a:p>
        </p:txBody>
      </p:sp>
      <p:sp>
        <p:nvSpPr>
          <p:cNvPr id="2" name="Title 1"/>
          <p:cNvSpPr>
            <a:spLocks noGrp="1"/>
          </p:cNvSpPr>
          <p:nvPr>
            <p:ph type="title"/>
          </p:nvPr>
        </p:nvSpPr>
        <p:spPr>
          <a:xfrm>
            <a:off x="533400" y="286285"/>
            <a:ext cx="4572000" cy="972085"/>
          </a:xfrm>
        </p:spPr>
        <p:txBody>
          <a:bodyPr>
            <a:noAutofit/>
          </a:bodyPr>
          <a:lstStyle/>
          <a:p>
            <a:r>
              <a:rPr lang="el-GR" sz="4000" b="1" dirty="0" smtClean="0"/>
              <a:t/>
            </a:r>
            <a:br>
              <a:rPr lang="el-GR" sz="4000" b="1" dirty="0" smtClean="0"/>
            </a:br>
            <a:r>
              <a:rPr lang="el-GR" sz="4000" b="1" dirty="0" smtClean="0"/>
              <a:t>Θεματοφύλακας</a:t>
            </a:r>
            <a:r>
              <a:rPr lang="en-US" sz="4000" b="1" dirty="0"/>
              <a:t/>
            </a:r>
            <a:br>
              <a:rPr lang="en-US" sz="4000" b="1" dirty="0"/>
            </a:br>
            <a:endParaRPr lang="en-US" sz="4000" b="1" dirty="0"/>
          </a:p>
        </p:txBody>
      </p:sp>
      <p:pic>
        <p:nvPicPr>
          <p:cNvPr id="5" name="3 - Εικόνα" descr="C:\Users\aggelikh\AppData\Local\Microsoft\Windows\Temporary Internet Files\Content.Outlook\OSEB1MFM\stamp-01 (3).jpg"/>
          <p:cNvPicPr/>
          <p:nvPr/>
        </p:nvPicPr>
        <p:blipFill>
          <a:blip r:embed="rId2" cstate="print"/>
          <a:srcRect/>
          <a:stretch>
            <a:fillRect/>
          </a:stretch>
        </p:blipFill>
        <p:spPr bwMode="auto">
          <a:xfrm>
            <a:off x="5867400" y="381000"/>
            <a:ext cx="2837564" cy="877370"/>
          </a:xfrm>
          <a:prstGeom prst="rect">
            <a:avLst/>
          </a:prstGeom>
          <a:noFill/>
          <a:ln w="9525">
            <a:noFill/>
            <a:miter lim="800000"/>
            <a:headEnd/>
            <a:tailEnd/>
          </a:ln>
        </p:spPr>
      </p:pic>
    </p:spTree>
    <p:extLst>
      <p:ext uri="{BB962C8B-B14F-4D97-AF65-F5344CB8AC3E}">
        <p14:creationId xmlns:p14="http://schemas.microsoft.com/office/powerpoint/2010/main" val="30347448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58370"/>
            <a:ext cx="8153400" cy="4913829"/>
          </a:xfrm>
        </p:spPr>
        <p:txBody>
          <a:bodyPr>
            <a:normAutofit fontScale="92500" lnSpcReduction="10000"/>
          </a:bodyPr>
          <a:lstStyle/>
          <a:p>
            <a:pPr algn="just"/>
            <a:r>
              <a:rPr lang="el-GR" dirty="0"/>
              <a:t>Καθήκοντα Θεματοφύλακα δύναται να αναλάβει </a:t>
            </a:r>
            <a:r>
              <a:rPr lang="el-GR" b="1" dirty="0"/>
              <a:t>πιστωτικό ίδρυμα </a:t>
            </a:r>
            <a:r>
              <a:rPr lang="el-GR" dirty="0"/>
              <a:t>με εγγεγραμμένο γραφείο στη Δημοκρατία ή με έδρα σε άλλο κράτος μέλος της Ευρωπαϊκής Ένωσης και υποκατάστημα στο έδαφος της Δημοκρατίας, πάντοτε με την προϋπόθεση ότι δικαιούται να παρέχει σύμφωνα με τη σχετική άδεια λειτουργίας του, υπηρεσίες Θεματοφύλακα και εφόσον διαθέτει την απαιτούμενη για την παροχή αυτών των υπηρεσιών υποδομή και οργάνωση</a:t>
            </a:r>
            <a:endParaRPr lang="en-US" dirty="0"/>
          </a:p>
        </p:txBody>
      </p:sp>
      <p:sp>
        <p:nvSpPr>
          <p:cNvPr id="2" name="Title 1"/>
          <p:cNvSpPr>
            <a:spLocks noGrp="1"/>
          </p:cNvSpPr>
          <p:nvPr>
            <p:ph type="title"/>
          </p:nvPr>
        </p:nvSpPr>
        <p:spPr>
          <a:xfrm>
            <a:off x="533400" y="286285"/>
            <a:ext cx="7543800" cy="972085"/>
          </a:xfrm>
        </p:spPr>
        <p:txBody>
          <a:bodyPr>
            <a:normAutofit fontScale="90000"/>
          </a:bodyPr>
          <a:lstStyle/>
          <a:p>
            <a:r>
              <a:rPr lang="el-GR" sz="2800" b="1" dirty="0" smtClean="0"/>
              <a:t/>
            </a:r>
            <a:br>
              <a:rPr lang="el-GR" sz="2800" b="1" dirty="0" smtClean="0"/>
            </a:br>
            <a:r>
              <a:rPr lang="el-GR" sz="3600" b="1" dirty="0" smtClean="0"/>
              <a:t>Θεματοφύλακας – Άρθρο 10</a:t>
            </a:r>
            <a:r>
              <a:rPr lang="en-US" sz="3600" b="1" dirty="0"/>
              <a:t/>
            </a:r>
            <a:br>
              <a:rPr lang="en-US" sz="3600" b="1" dirty="0"/>
            </a:br>
            <a:endParaRPr lang="en-US" sz="3600" b="1" dirty="0"/>
          </a:p>
        </p:txBody>
      </p:sp>
      <p:pic>
        <p:nvPicPr>
          <p:cNvPr id="5" name="3 - Εικόνα" descr="C:\Users\aggelikh\AppData\Local\Microsoft\Windows\Temporary Internet Files\Content.Outlook\OSEB1MFM\stamp-01 (3).jpg"/>
          <p:cNvPicPr/>
          <p:nvPr/>
        </p:nvPicPr>
        <p:blipFill>
          <a:blip r:embed="rId2" cstate="print"/>
          <a:srcRect/>
          <a:stretch>
            <a:fillRect/>
          </a:stretch>
        </p:blipFill>
        <p:spPr bwMode="auto">
          <a:xfrm>
            <a:off x="5715000" y="5638800"/>
            <a:ext cx="2837564" cy="877370"/>
          </a:xfrm>
          <a:prstGeom prst="rect">
            <a:avLst/>
          </a:prstGeom>
          <a:noFill/>
          <a:ln w="9525">
            <a:noFill/>
            <a:miter lim="800000"/>
            <a:headEnd/>
            <a:tailEnd/>
          </a:ln>
        </p:spPr>
      </p:pic>
    </p:spTree>
    <p:extLst>
      <p:ext uri="{BB962C8B-B14F-4D97-AF65-F5344CB8AC3E}">
        <p14:creationId xmlns:p14="http://schemas.microsoft.com/office/powerpoint/2010/main" val="399453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001000" cy="5334000"/>
          </a:xfrm>
        </p:spPr>
        <p:txBody>
          <a:bodyPr>
            <a:normAutofit fontScale="62500" lnSpcReduction="20000"/>
          </a:bodyPr>
          <a:lstStyle/>
          <a:p>
            <a:endParaRPr lang="en-US" dirty="0"/>
          </a:p>
          <a:p>
            <a:pPr algn="just"/>
            <a:r>
              <a:rPr lang="el-GR" sz="3800" dirty="0"/>
              <a:t>η φύλαξη των στοιχείων του ενεργητικού του ΟΣΕΚΑ ανατίθεται σε Θεματοφύλακα, ο οποίος εκτελεί και καθήκοντα ταμία του ΟΣΕΚΑ </a:t>
            </a:r>
            <a:r>
              <a:rPr lang="en-US" sz="3800" dirty="0" smtClean="0"/>
              <a:t>(</a:t>
            </a:r>
            <a:r>
              <a:rPr lang="el-GR" sz="3800" dirty="0" smtClean="0"/>
              <a:t>διατηρεί </a:t>
            </a:r>
            <a:r>
              <a:rPr lang="el-GR" sz="3800" dirty="0"/>
              <a:t>τα στοιχεία του ενεργητικού κάθε ΟΣΕΚΑ χωριστά, αλλά και χωριστά από τα δικά του περιουσιακά </a:t>
            </a:r>
            <a:r>
              <a:rPr lang="el-GR" sz="3800" dirty="0" smtClean="0"/>
              <a:t>στοιχεία</a:t>
            </a:r>
            <a:r>
              <a:rPr lang="en-US" sz="3800" dirty="0" smtClean="0"/>
              <a:t>) </a:t>
            </a:r>
            <a:r>
              <a:rPr lang="el-GR" sz="3800" dirty="0" smtClean="0"/>
              <a:t>και</a:t>
            </a:r>
            <a:r>
              <a:rPr lang="en-US" sz="3800" dirty="0" smtClean="0"/>
              <a:t> </a:t>
            </a:r>
            <a:r>
              <a:rPr lang="el-GR" sz="3800" dirty="0" smtClean="0"/>
              <a:t>οφείλει </a:t>
            </a:r>
            <a:r>
              <a:rPr lang="el-GR" sz="3800" dirty="0"/>
              <a:t>να γνωρίζει, κάθε στιγμή, που ευρίσκονται τα στοιχεία του ενεργητικού του ΟΣΕΚΑ, συμπεριλαμβανομένων των μετρητών </a:t>
            </a:r>
            <a:endParaRPr lang="el-GR" sz="3800" dirty="0" smtClean="0"/>
          </a:p>
          <a:p>
            <a:pPr algn="just"/>
            <a:r>
              <a:rPr lang="el-GR" sz="3800" dirty="0" smtClean="0"/>
              <a:t>Ο Θεματοφύλακας έχει </a:t>
            </a:r>
            <a:r>
              <a:rPr lang="el-GR" sz="3800" dirty="0"/>
              <a:t>πλήρη πρόσβαση στα έγγραφα που αφορούν τον </a:t>
            </a:r>
            <a:r>
              <a:rPr lang="el-GR" sz="3800" dirty="0" smtClean="0"/>
              <a:t>ΟΣΕΚΑ κατόπιν </a:t>
            </a:r>
            <a:r>
              <a:rPr lang="el-GR" sz="3800" dirty="0"/>
              <a:t>έ</a:t>
            </a:r>
            <a:r>
              <a:rPr lang="el-GR" sz="3800" dirty="0" smtClean="0"/>
              <a:t>γγραφης συμφωνίας με την ΕΔ</a:t>
            </a:r>
            <a:endParaRPr lang="en-US" sz="3800" dirty="0" smtClean="0"/>
          </a:p>
          <a:p>
            <a:pPr algn="just"/>
            <a:r>
              <a:rPr lang="el-GR" sz="3800" dirty="0"/>
              <a:t>Εξασφαλίζει ότι η έκδοση, </a:t>
            </a:r>
            <a:r>
              <a:rPr lang="el-GR" sz="3800" dirty="0" smtClean="0"/>
              <a:t>διάθεση ή </a:t>
            </a:r>
            <a:r>
              <a:rPr lang="el-GR" sz="3800" dirty="0"/>
              <a:t>εξαγορά </a:t>
            </a:r>
            <a:r>
              <a:rPr lang="el-GR" sz="3800" dirty="0" smtClean="0"/>
              <a:t>και </a:t>
            </a:r>
            <a:r>
              <a:rPr lang="el-GR" sz="3800" dirty="0"/>
              <a:t>η ακύρωση μεριδίων, κάθε είδους καταχωρήσεις στο Μητρώο Μεριδιούχων, καθώς και η αποτίμηση της αξίας αυτών των μεριδίων πραγματοποιούνται σύμφωνα με την εφαρμοστέα νομοθεσία και τον κανονισμό του Αμοιβαίου </a:t>
            </a:r>
            <a:r>
              <a:rPr lang="el-GR" sz="3800" dirty="0" smtClean="0"/>
              <a:t>Κεφαλαίου</a:t>
            </a:r>
            <a:endParaRPr lang="en-US" sz="3800" dirty="0" smtClean="0"/>
          </a:p>
          <a:p>
            <a:endParaRPr lang="en-US" dirty="0"/>
          </a:p>
        </p:txBody>
      </p:sp>
      <p:sp>
        <p:nvSpPr>
          <p:cNvPr id="2" name="Title 1"/>
          <p:cNvSpPr>
            <a:spLocks noGrp="1"/>
          </p:cNvSpPr>
          <p:nvPr>
            <p:ph type="title"/>
          </p:nvPr>
        </p:nvSpPr>
        <p:spPr>
          <a:xfrm>
            <a:off x="457200" y="319556"/>
            <a:ext cx="4267200" cy="914400"/>
          </a:xfrm>
        </p:spPr>
        <p:txBody>
          <a:bodyPr>
            <a:noAutofit/>
          </a:bodyPr>
          <a:lstStyle/>
          <a:p>
            <a:r>
              <a:rPr lang="el-GR" sz="2800" b="1" dirty="0" smtClean="0"/>
              <a:t/>
            </a:r>
            <a:br>
              <a:rPr lang="el-GR" sz="2800" b="1" dirty="0" smtClean="0"/>
            </a:br>
            <a:r>
              <a:rPr lang="el-GR" sz="2800" b="1" dirty="0" smtClean="0"/>
              <a:t>Καθήκοντα </a:t>
            </a:r>
            <a:r>
              <a:rPr lang="el-GR" sz="2800" b="1" dirty="0"/>
              <a:t>Θεματοφύλακα</a:t>
            </a:r>
            <a:r>
              <a:rPr lang="en-US" sz="2800" b="1" dirty="0"/>
              <a:t/>
            </a:r>
            <a:br>
              <a:rPr lang="en-US" sz="2800" b="1" dirty="0"/>
            </a:br>
            <a:endParaRPr lang="en-US" sz="2800" b="1" dirty="0"/>
          </a:p>
        </p:txBody>
      </p:sp>
      <p:pic>
        <p:nvPicPr>
          <p:cNvPr id="5" name="3 - Εικόνα" descr="C:\Users\aggelikh\AppData\Local\Microsoft\Windows\Temporary Internet Files\Content.Outlook\OSEB1MFM\stamp-01 (3).jpg"/>
          <p:cNvPicPr/>
          <p:nvPr/>
        </p:nvPicPr>
        <p:blipFill>
          <a:blip r:embed="rId2" cstate="print"/>
          <a:srcRect/>
          <a:stretch>
            <a:fillRect/>
          </a:stretch>
        </p:blipFill>
        <p:spPr bwMode="auto">
          <a:xfrm>
            <a:off x="5867400" y="381000"/>
            <a:ext cx="2837564" cy="877370"/>
          </a:xfrm>
          <a:prstGeom prst="rect">
            <a:avLst/>
          </a:prstGeom>
          <a:noFill/>
          <a:ln w="9525">
            <a:noFill/>
            <a:miter lim="800000"/>
            <a:headEnd/>
            <a:tailEnd/>
          </a:ln>
        </p:spPr>
      </p:pic>
    </p:spTree>
    <p:extLst>
      <p:ext uri="{BB962C8B-B14F-4D97-AF65-F5344CB8AC3E}">
        <p14:creationId xmlns:p14="http://schemas.microsoft.com/office/powerpoint/2010/main" val="21646531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153400" cy="4800599"/>
          </a:xfrm>
        </p:spPr>
        <p:txBody>
          <a:bodyPr>
            <a:normAutofit fontScale="85000" lnSpcReduction="10000"/>
          </a:bodyPr>
          <a:lstStyle/>
          <a:p>
            <a:pPr algn="just"/>
            <a:r>
              <a:rPr lang="el-GR" dirty="0"/>
              <a:t>Εκτελεί τις εντολές της Εταιρίας Διαχείρισης ενώ παρακολουθεί και την ορθή εκτέλεση των εντολών του από την Εταιρία </a:t>
            </a:r>
            <a:r>
              <a:rPr lang="el-GR" dirty="0" smtClean="0"/>
              <a:t>Διαχείρισης</a:t>
            </a:r>
          </a:p>
          <a:p>
            <a:pPr algn="just"/>
            <a:r>
              <a:rPr lang="el-GR" dirty="0" smtClean="0"/>
              <a:t>Εξασφαλίζει </a:t>
            </a:r>
            <a:r>
              <a:rPr lang="el-GR" dirty="0"/>
              <a:t>ότι, κατά τις συναλλαγές που αφορούν τα στοιχεία του ενεργητικού του Αμοιβαίου Κεφαλαίου, το αντίτιμο καταβάλλεται σε αυτόν μέσα στις συνήθεις </a:t>
            </a:r>
            <a:r>
              <a:rPr lang="el-GR" dirty="0" smtClean="0"/>
              <a:t>προθεσμίες</a:t>
            </a:r>
          </a:p>
          <a:p>
            <a:pPr algn="just"/>
            <a:r>
              <a:rPr lang="el-GR" dirty="0" smtClean="0"/>
              <a:t>Εξασφαλίζει ότι τα κέρδη του Αμοιβαίου Κεφαλαίου διατίθενται σύμφωνα με την ισχύουσα νομοθεσία και με τον κανονισμό του Αμοιβαίου Κεφαλαίου. </a:t>
            </a:r>
          </a:p>
          <a:p>
            <a:pPr algn="just"/>
            <a:r>
              <a:rPr lang="el-GR" dirty="0" smtClean="0"/>
              <a:t>Συνυπογράφει τις εκθέσεις και καταστάσεις του Αμοιβαίου Κεφαλαίου</a:t>
            </a:r>
            <a:endParaRPr lang="en-US" dirty="0" smtClean="0"/>
          </a:p>
          <a:p>
            <a:endParaRPr lang="en-US" dirty="0"/>
          </a:p>
        </p:txBody>
      </p:sp>
      <p:sp>
        <p:nvSpPr>
          <p:cNvPr id="2" name="Title 1"/>
          <p:cNvSpPr>
            <a:spLocks noGrp="1"/>
          </p:cNvSpPr>
          <p:nvPr>
            <p:ph type="title"/>
          </p:nvPr>
        </p:nvSpPr>
        <p:spPr>
          <a:xfrm>
            <a:off x="381000" y="324385"/>
            <a:ext cx="4876800" cy="990600"/>
          </a:xfrm>
        </p:spPr>
        <p:txBody>
          <a:bodyPr>
            <a:normAutofit fontScale="90000"/>
          </a:bodyPr>
          <a:lstStyle/>
          <a:p>
            <a:r>
              <a:rPr lang="el-GR" sz="2800" b="1" dirty="0" smtClean="0"/>
              <a:t/>
            </a:r>
            <a:br>
              <a:rPr lang="el-GR" sz="2800" b="1" dirty="0" smtClean="0"/>
            </a:br>
            <a:r>
              <a:rPr lang="el-GR" sz="3100" b="1" dirty="0" smtClean="0"/>
              <a:t>Καθήκοντα </a:t>
            </a:r>
            <a:r>
              <a:rPr lang="el-GR" sz="3100" b="1" dirty="0"/>
              <a:t>Θεματοφύλακα</a:t>
            </a:r>
            <a:r>
              <a:rPr lang="en-US" sz="3100" dirty="0"/>
              <a:t/>
            </a:r>
            <a:br>
              <a:rPr lang="en-US" sz="3100" dirty="0"/>
            </a:br>
            <a:endParaRPr lang="en-US" sz="3100" dirty="0"/>
          </a:p>
        </p:txBody>
      </p:sp>
      <p:pic>
        <p:nvPicPr>
          <p:cNvPr id="5" name="3 - Εικόνα" descr="C:\Users\aggelikh\AppData\Local\Microsoft\Windows\Temporary Internet Files\Content.Outlook\OSEB1MFM\stamp-01 (3).jpg"/>
          <p:cNvPicPr/>
          <p:nvPr/>
        </p:nvPicPr>
        <p:blipFill>
          <a:blip r:embed="rId2" cstate="print"/>
          <a:srcRect/>
          <a:stretch>
            <a:fillRect/>
          </a:stretch>
        </p:blipFill>
        <p:spPr bwMode="auto">
          <a:xfrm>
            <a:off x="5867400" y="381000"/>
            <a:ext cx="2837564" cy="877370"/>
          </a:xfrm>
          <a:prstGeom prst="rect">
            <a:avLst/>
          </a:prstGeom>
          <a:noFill/>
          <a:ln w="9525">
            <a:noFill/>
            <a:miter lim="800000"/>
            <a:headEnd/>
            <a:tailEnd/>
          </a:ln>
        </p:spPr>
      </p:pic>
    </p:spTree>
    <p:extLst>
      <p:ext uri="{BB962C8B-B14F-4D97-AF65-F5344CB8AC3E}">
        <p14:creationId xmlns:p14="http://schemas.microsoft.com/office/powerpoint/2010/main" val="1674760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077200" cy="4876799"/>
          </a:xfrm>
        </p:spPr>
        <p:txBody>
          <a:bodyPr>
            <a:normAutofit fontScale="92500" lnSpcReduction="20000"/>
          </a:bodyPr>
          <a:lstStyle/>
          <a:p>
            <a:pPr algn="just"/>
            <a:r>
              <a:rPr lang="el-GR" dirty="0"/>
              <a:t>Ε</a:t>
            </a:r>
            <a:r>
              <a:rPr lang="el-GR" dirty="0" smtClean="0"/>
              <a:t>υθύνεται </a:t>
            </a:r>
            <a:r>
              <a:rPr lang="el-GR" dirty="0"/>
              <a:t>έναντι της Εταιρίας Διαχείρισης και των μεριδιούχων του, </a:t>
            </a:r>
            <a:r>
              <a:rPr lang="el-GR" b="1" dirty="0"/>
              <a:t>για κάθε ζημία </a:t>
            </a:r>
            <a:r>
              <a:rPr lang="el-GR" dirty="0"/>
              <a:t>που υφίστανται </a:t>
            </a:r>
            <a:r>
              <a:rPr lang="el-GR" b="1" dirty="0"/>
              <a:t>από παράβαση υποχρέωσής </a:t>
            </a:r>
            <a:r>
              <a:rPr lang="el-GR" dirty="0" smtClean="0"/>
              <a:t>του</a:t>
            </a:r>
          </a:p>
          <a:p>
            <a:pPr algn="just"/>
            <a:r>
              <a:rPr lang="el-GR" dirty="0"/>
              <a:t>Οι μεριδιούχοι του Αμοιβαίου Κεφαλαίου έχουν </a:t>
            </a:r>
            <a:r>
              <a:rPr lang="el-GR" b="1" dirty="0"/>
              <a:t>ατομικό δικαίωμα έγερσης αγωγής </a:t>
            </a:r>
            <a:r>
              <a:rPr lang="el-GR" dirty="0"/>
              <a:t>κατά του Θεματοφύλακα για τη ζημία που θα έχουν υποστεί </a:t>
            </a:r>
            <a:r>
              <a:rPr lang="el-GR" b="1" dirty="0"/>
              <a:t>από αμέλεια </a:t>
            </a:r>
            <a:r>
              <a:rPr lang="el-GR" dirty="0"/>
              <a:t>κατά την εκτέλεση των καθηκόντων του</a:t>
            </a:r>
            <a:r>
              <a:rPr lang="el-GR" dirty="0" smtClean="0"/>
              <a:t>.</a:t>
            </a:r>
            <a:r>
              <a:rPr lang="el-GR" dirty="0"/>
              <a:t> </a:t>
            </a:r>
            <a:endParaRPr lang="el-GR" dirty="0" smtClean="0"/>
          </a:p>
          <a:p>
            <a:pPr algn="just"/>
            <a:r>
              <a:rPr lang="el-GR" dirty="0" smtClean="0"/>
              <a:t>Η </a:t>
            </a:r>
            <a:r>
              <a:rPr lang="el-GR" dirty="0"/>
              <a:t>ευθύνη του </a:t>
            </a:r>
            <a:r>
              <a:rPr lang="el-GR" b="1" dirty="0" smtClean="0"/>
              <a:t>παραμένει </a:t>
            </a:r>
            <a:r>
              <a:rPr lang="el-GR" b="1" dirty="0"/>
              <a:t>ακέραια </a:t>
            </a:r>
            <a:r>
              <a:rPr lang="el-GR" dirty="0"/>
              <a:t>και σε περίπτωση που </a:t>
            </a:r>
            <a:r>
              <a:rPr lang="el-GR" b="1" dirty="0"/>
              <a:t>αναθέσει σε τρίτο </a:t>
            </a:r>
            <a:r>
              <a:rPr lang="el-GR" dirty="0"/>
              <a:t>τη φύλαξη του συνόλου ή τμήματος του ενεργητικού που έχει υπό τη φύλαξή του</a:t>
            </a:r>
            <a:endParaRPr lang="en-US" dirty="0"/>
          </a:p>
        </p:txBody>
      </p:sp>
      <p:sp>
        <p:nvSpPr>
          <p:cNvPr id="2" name="Title 1"/>
          <p:cNvSpPr>
            <a:spLocks noGrp="1"/>
          </p:cNvSpPr>
          <p:nvPr>
            <p:ph type="title"/>
          </p:nvPr>
        </p:nvSpPr>
        <p:spPr>
          <a:xfrm>
            <a:off x="609600" y="343970"/>
            <a:ext cx="7315200" cy="914400"/>
          </a:xfrm>
        </p:spPr>
        <p:txBody>
          <a:bodyPr>
            <a:normAutofit fontScale="90000"/>
          </a:bodyPr>
          <a:lstStyle/>
          <a:p>
            <a:r>
              <a:rPr lang="el-GR" sz="2800" b="1" dirty="0" smtClean="0"/>
              <a:t/>
            </a:r>
            <a:br>
              <a:rPr lang="el-GR" sz="2800" b="1" dirty="0" smtClean="0"/>
            </a:br>
            <a:r>
              <a:rPr lang="el-GR" sz="3600" b="1" dirty="0" smtClean="0"/>
              <a:t>Ευθύνη </a:t>
            </a:r>
            <a:r>
              <a:rPr lang="el-GR" sz="3600" b="1" dirty="0"/>
              <a:t>του </a:t>
            </a:r>
            <a:r>
              <a:rPr lang="el-GR" sz="3600" b="1" dirty="0" smtClean="0"/>
              <a:t>Θεματοφύλακα – Άρθρο 12</a:t>
            </a:r>
            <a:r>
              <a:rPr lang="en-US" sz="3600" dirty="0"/>
              <a:t/>
            </a:r>
            <a:br>
              <a:rPr lang="en-US" sz="3600" dirty="0"/>
            </a:br>
            <a:endParaRPr lang="en-US" sz="3600" dirty="0"/>
          </a:p>
        </p:txBody>
      </p:sp>
      <p:pic>
        <p:nvPicPr>
          <p:cNvPr id="5" name="3 - Εικόνα" descr="C:\Users\aggelikh\AppData\Local\Microsoft\Windows\Temporary Internet Files\Content.Outlook\OSEB1MFM\stamp-01 (3).jpg"/>
          <p:cNvPicPr/>
          <p:nvPr/>
        </p:nvPicPr>
        <p:blipFill>
          <a:blip r:embed="rId2" cstate="print"/>
          <a:srcRect/>
          <a:stretch>
            <a:fillRect/>
          </a:stretch>
        </p:blipFill>
        <p:spPr bwMode="auto">
          <a:xfrm>
            <a:off x="5867400" y="5791200"/>
            <a:ext cx="2837564" cy="877370"/>
          </a:xfrm>
          <a:prstGeom prst="rect">
            <a:avLst/>
          </a:prstGeom>
          <a:noFill/>
          <a:ln w="9525">
            <a:noFill/>
            <a:miter lim="800000"/>
            <a:headEnd/>
            <a:tailEnd/>
          </a:ln>
        </p:spPr>
      </p:pic>
    </p:spTree>
    <p:extLst>
      <p:ext uri="{BB962C8B-B14F-4D97-AF65-F5344CB8AC3E}">
        <p14:creationId xmlns:p14="http://schemas.microsoft.com/office/powerpoint/2010/main" val="38482969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153400" cy="4724399"/>
          </a:xfrm>
        </p:spPr>
        <p:txBody>
          <a:bodyPr>
            <a:normAutofit/>
          </a:bodyPr>
          <a:lstStyle/>
          <a:p>
            <a:pPr algn="just"/>
            <a:r>
              <a:rPr lang="el-GR" sz="2800" dirty="0"/>
              <a:t>δύναται να </a:t>
            </a:r>
            <a:r>
              <a:rPr lang="el-GR" sz="2800" b="1" dirty="0"/>
              <a:t>αναθέτει</a:t>
            </a:r>
            <a:r>
              <a:rPr lang="el-GR" sz="2800" dirty="0"/>
              <a:t> τη φύλαξη του συνόλου ή τμήματος του ενεργητικού του ΟΣΕΚΑ σε </a:t>
            </a:r>
            <a:r>
              <a:rPr lang="el-GR" sz="2800" b="1" dirty="0"/>
              <a:t>τρίτο </a:t>
            </a:r>
            <a:r>
              <a:rPr lang="el-GR" sz="2800" b="1" dirty="0" smtClean="0"/>
              <a:t>πρόσωπο</a:t>
            </a:r>
          </a:p>
          <a:p>
            <a:pPr algn="just"/>
            <a:r>
              <a:rPr lang="el-GR" sz="2800" b="1" dirty="0"/>
              <a:t>δεν </a:t>
            </a:r>
            <a:r>
              <a:rPr lang="el-GR" sz="2800" b="1" dirty="0" smtClean="0"/>
              <a:t>δύναται </a:t>
            </a:r>
            <a:r>
              <a:rPr lang="el-GR" sz="2800" dirty="0" smtClean="0"/>
              <a:t>να αναθέτει </a:t>
            </a:r>
            <a:r>
              <a:rPr lang="el-GR" sz="2800" dirty="0"/>
              <a:t>σε τρίτο τη </a:t>
            </a:r>
            <a:r>
              <a:rPr lang="el-GR" sz="2800" b="1" dirty="0"/>
              <a:t>διενέργεια ελέγχου </a:t>
            </a:r>
            <a:r>
              <a:rPr lang="el-GR" sz="2800" dirty="0"/>
              <a:t>της δραστηριότητας της Εταιρίας Διαχείρισης και της λειτουργίας του Αμοιβαίου Κεφαλαίου.</a:t>
            </a:r>
            <a:endParaRPr lang="el-GR" sz="2800" dirty="0" smtClean="0"/>
          </a:p>
          <a:p>
            <a:pPr algn="just"/>
            <a:r>
              <a:rPr lang="el-GR" sz="2800" dirty="0" smtClean="0"/>
              <a:t>Η ανάθεση </a:t>
            </a:r>
            <a:r>
              <a:rPr lang="el-GR" sz="2800" b="1" dirty="0" smtClean="0"/>
              <a:t>γνωστοποιείται</a:t>
            </a:r>
            <a:r>
              <a:rPr lang="el-GR" sz="2800" dirty="0" smtClean="0"/>
              <a:t> </a:t>
            </a:r>
            <a:r>
              <a:rPr lang="el-GR" sz="2800" dirty="0"/>
              <a:t>στην Εταιρία Διαχείρισης του ΟΣΕΚΑ ή στον ίδιο τον ΟΣΕΚΑ</a:t>
            </a:r>
            <a:endParaRPr lang="en-US" sz="2800" dirty="0"/>
          </a:p>
        </p:txBody>
      </p:sp>
      <p:sp>
        <p:nvSpPr>
          <p:cNvPr id="2" name="Title 1"/>
          <p:cNvSpPr>
            <a:spLocks noGrp="1"/>
          </p:cNvSpPr>
          <p:nvPr>
            <p:ph type="title"/>
          </p:nvPr>
        </p:nvSpPr>
        <p:spPr>
          <a:xfrm>
            <a:off x="685800" y="381000"/>
            <a:ext cx="7696200" cy="990600"/>
          </a:xfrm>
        </p:spPr>
        <p:txBody>
          <a:bodyPr>
            <a:normAutofit fontScale="90000"/>
          </a:bodyPr>
          <a:lstStyle/>
          <a:p>
            <a:r>
              <a:rPr lang="el-GR" sz="2400" dirty="0" smtClean="0"/>
              <a:t/>
            </a:r>
            <a:br>
              <a:rPr lang="el-GR" sz="2400" dirty="0" smtClean="0"/>
            </a:br>
            <a:r>
              <a:rPr lang="el-GR" sz="2400" dirty="0" smtClean="0"/>
              <a:t/>
            </a:r>
            <a:br>
              <a:rPr lang="el-GR" sz="2400" dirty="0" smtClean="0"/>
            </a:br>
            <a:r>
              <a:rPr lang="el-GR" sz="3100" b="1" dirty="0" smtClean="0"/>
              <a:t>Ανάθεση </a:t>
            </a:r>
            <a:r>
              <a:rPr lang="el-GR" sz="3100" b="1" dirty="0"/>
              <a:t>καθηκόντων </a:t>
            </a:r>
            <a:r>
              <a:rPr lang="el-GR" sz="3100" b="1" dirty="0" smtClean="0"/>
              <a:t>Θεματοφύλακα - </a:t>
            </a:r>
            <a:r>
              <a:rPr lang="el-GR" sz="3100" b="1" dirty="0"/>
              <a:t>Ά</a:t>
            </a:r>
            <a:r>
              <a:rPr lang="el-GR" sz="3100" b="1" dirty="0" smtClean="0"/>
              <a:t>ρθρο 11</a:t>
            </a:r>
            <a:r>
              <a:rPr lang="en-US" sz="2400" dirty="0"/>
              <a:t/>
            </a:r>
            <a:br>
              <a:rPr lang="en-US" sz="2400" dirty="0"/>
            </a:br>
            <a:r>
              <a:rPr lang="en-US" sz="2400" dirty="0"/>
              <a:t/>
            </a:r>
            <a:br>
              <a:rPr lang="en-US" sz="2400" dirty="0"/>
            </a:br>
            <a:endParaRPr lang="en-US" sz="2400" dirty="0"/>
          </a:p>
        </p:txBody>
      </p:sp>
      <p:pic>
        <p:nvPicPr>
          <p:cNvPr id="5" name="3 - Εικόνα" descr="C:\Users\aggelikh\AppData\Local\Microsoft\Windows\Temporary Internet Files\Content.Outlook\OSEB1MFM\stamp-01 (3).jpg"/>
          <p:cNvPicPr/>
          <p:nvPr/>
        </p:nvPicPr>
        <p:blipFill>
          <a:blip r:embed="rId2" cstate="print"/>
          <a:srcRect/>
          <a:stretch>
            <a:fillRect/>
          </a:stretch>
        </p:blipFill>
        <p:spPr bwMode="auto">
          <a:xfrm>
            <a:off x="5867400" y="5791200"/>
            <a:ext cx="2837564" cy="877370"/>
          </a:xfrm>
          <a:prstGeom prst="rect">
            <a:avLst/>
          </a:prstGeom>
          <a:noFill/>
          <a:ln w="9525">
            <a:noFill/>
            <a:miter lim="800000"/>
            <a:headEnd/>
            <a:tailEnd/>
          </a:ln>
        </p:spPr>
      </p:pic>
    </p:spTree>
    <p:extLst>
      <p:ext uri="{BB962C8B-B14F-4D97-AF65-F5344CB8AC3E}">
        <p14:creationId xmlns:p14="http://schemas.microsoft.com/office/powerpoint/2010/main" val="8268913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7772400" cy="4495799"/>
          </a:xfrm>
        </p:spPr>
        <p:txBody>
          <a:bodyPr>
            <a:normAutofit fontScale="92500"/>
          </a:bodyPr>
          <a:lstStyle/>
          <a:p>
            <a:pPr algn="just"/>
            <a:r>
              <a:rPr lang="el-GR" b="1" dirty="0"/>
              <a:t>Δε δύναται </a:t>
            </a:r>
            <a:r>
              <a:rPr lang="el-GR" dirty="0"/>
              <a:t>να ασκεί τα καθήκοντα Εταιρίας Διαχείρισης και τα καθήκοντα Θεματοφύλακα </a:t>
            </a:r>
            <a:r>
              <a:rPr lang="el-GR" b="1" dirty="0"/>
              <a:t>η ίδια </a:t>
            </a:r>
            <a:r>
              <a:rPr lang="el-GR" b="1" dirty="0" smtClean="0"/>
              <a:t>εταιρία</a:t>
            </a:r>
          </a:p>
          <a:p>
            <a:pPr algn="just"/>
            <a:r>
              <a:rPr lang="el-GR" dirty="0"/>
              <a:t>Ο Θεματοφύλακας </a:t>
            </a:r>
            <a:r>
              <a:rPr lang="el-GR" dirty="0" smtClean="0"/>
              <a:t>και η </a:t>
            </a:r>
            <a:r>
              <a:rPr lang="el-GR" dirty="0"/>
              <a:t>Εταιρία Διαχείρισης </a:t>
            </a:r>
            <a:r>
              <a:rPr lang="el-GR" b="1" dirty="0"/>
              <a:t>ενεργούν</a:t>
            </a:r>
            <a:r>
              <a:rPr lang="el-GR" dirty="0"/>
              <a:t> κατά την άσκηση των καθηκόντων τους, κατά τρόπο </a:t>
            </a:r>
            <a:r>
              <a:rPr lang="el-GR" b="1" dirty="0"/>
              <a:t>ανεξάρτητο μεταξύ τους </a:t>
            </a:r>
            <a:r>
              <a:rPr lang="el-GR" dirty="0"/>
              <a:t>και αποκλειστικά προς το συμφέρον του συνόλου των μεριδιούχων, </a:t>
            </a:r>
            <a:r>
              <a:rPr lang="el-GR" b="1" dirty="0"/>
              <a:t>ανεξάρτητα</a:t>
            </a:r>
            <a:r>
              <a:rPr lang="el-GR" dirty="0"/>
              <a:t> από το εάν ανήκουν </a:t>
            </a:r>
            <a:r>
              <a:rPr lang="el-GR" b="1" dirty="0"/>
              <a:t>στον ίδιο όμιλο</a:t>
            </a:r>
            <a:endParaRPr lang="en-US" b="1" dirty="0"/>
          </a:p>
        </p:txBody>
      </p:sp>
      <p:sp>
        <p:nvSpPr>
          <p:cNvPr id="2" name="Title 1"/>
          <p:cNvSpPr>
            <a:spLocks noGrp="1"/>
          </p:cNvSpPr>
          <p:nvPr>
            <p:ph type="title"/>
          </p:nvPr>
        </p:nvSpPr>
        <p:spPr>
          <a:xfrm>
            <a:off x="381000" y="361765"/>
            <a:ext cx="7848600" cy="1066800"/>
          </a:xfrm>
        </p:spPr>
        <p:txBody>
          <a:bodyPr>
            <a:normAutofit fontScale="90000"/>
          </a:bodyPr>
          <a:lstStyle/>
          <a:p>
            <a:r>
              <a:rPr lang="el-GR" sz="3100" b="1" dirty="0"/>
              <a:t>Ανεξαρτησία Εταιρίας </a:t>
            </a:r>
            <a:r>
              <a:rPr lang="el-GR" sz="3100" b="1" dirty="0" smtClean="0"/>
              <a:t/>
            </a:r>
            <a:br>
              <a:rPr lang="el-GR" sz="3100" b="1" dirty="0" smtClean="0"/>
            </a:br>
            <a:r>
              <a:rPr lang="el-GR" sz="3100" b="1" dirty="0" smtClean="0"/>
              <a:t>Διαχείρισης </a:t>
            </a:r>
            <a:r>
              <a:rPr lang="el-GR" sz="3100" b="1" dirty="0"/>
              <a:t>και </a:t>
            </a:r>
            <a:r>
              <a:rPr lang="el-GR" sz="3100" b="1" dirty="0" smtClean="0"/>
              <a:t>Θεματοφύλακα – Άρθρο 13</a:t>
            </a:r>
            <a:r>
              <a:rPr lang="en-US" sz="2400" dirty="0"/>
              <a:t/>
            </a:r>
            <a:br>
              <a:rPr lang="en-US" sz="2400" dirty="0"/>
            </a:br>
            <a:endParaRPr lang="en-US" sz="2400" dirty="0"/>
          </a:p>
        </p:txBody>
      </p:sp>
      <p:pic>
        <p:nvPicPr>
          <p:cNvPr id="5" name="3 - Εικόνα" descr="C:\Users\aggelikh\AppData\Local\Microsoft\Windows\Temporary Internet Files\Content.Outlook\OSEB1MFM\stamp-01 (3).jpg"/>
          <p:cNvPicPr/>
          <p:nvPr/>
        </p:nvPicPr>
        <p:blipFill>
          <a:blip r:embed="rId2" cstate="print"/>
          <a:srcRect/>
          <a:stretch>
            <a:fillRect/>
          </a:stretch>
        </p:blipFill>
        <p:spPr bwMode="auto">
          <a:xfrm>
            <a:off x="5943600" y="5791200"/>
            <a:ext cx="2837564" cy="877370"/>
          </a:xfrm>
          <a:prstGeom prst="rect">
            <a:avLst/>
          </a:prstGeom>
          <a:noFill/>
          <a:ln w="9525">
            <a:noFill/>
            <a:miter lim="800000"/>
            <a:headEnd/>
            <a:tailEnd/>
          </a:ln>
        </p:spPr>
      </p:pic>
    </p:spTree>
    <p:extLst>
      <p:ext uri="{BB962C8B-B14F-4D97-AF65-F5344CB8AC3E}">
        <p14:creationId xmlns:p14="http://schemas.microsoft.com/office/powerpoint/2010/main" val="3062326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1"/>
            <a:ext cx="8077200" cy="3657600"/>
          </a:xfrm>
        </p:spPr>
        <p:txBody>
          <a:bodyPr>
            <a:normAutofit/>
          </a:bodyPr>
          <a:lstStyle/>
          <a:p>
            <a:pPr marL="0" indent="0">
              <a:buNone/>
            </a:pPr>
            <a:r>
              <a:rPr lang="el-GR" sz="2000" dirty="0" smtClean="0"/>
              <a:t> </a:t>
            </a:r>
            <a:r>
              <a:rPr lang="el-GR" sz="2400" b="1" dirty="0" smtClean="0"/>
              <a:t>ΟΣΕΚΑ</a:t>
            </a:r>
            <a:r>
              <a:rPr lang="el-GR" sz="2400" dirty="0" smtClean="0"/>
              <a:t> </a:t>
            </a:r>
          </a:p>
          <a:p>
            <a:pPr lvl="1"/>
            <a:r>
              <a:rPr lang="el-GR" sz="2400" dirty="0" smtClean="0"/>
              <a:t>Ορισμός</a:t>
            </a:r>
          </a:p>
          <a:p>
            <a:pPr lvl="1"/>
            <a:r>
              <a:rPr lang="el-GR" sz="2400" dirty="0"/>
              <a:t>Νομικές μορφές</a:t>
            </a:r>
          </a:p>
          <a:p>
            <a:pPr marL="457200" lvl="1" indent="0">
              <a:buNone/>
            </a:pPr>
            <a:endParaRPr lang="el-GR" sz="2400" dirty="0" smtClean="0"/>
          </a:p>
          <a:p>
            <a:pPr marL="0" indent="0">
              <a:buNone/>
            </a:pPr>
            <a:r>
              <a:rPr lang="el-GR" sz="2400" b="1" dirty="0" smtClean="0"/>
              <a:t>Θεματοφύλακας</a:t>
            </a:r>
          </a:p>
          <a:p>
            <a:pPr lvl="1"/>
            <a:r>
              <a:rPr lang="el-GR" sz="2400" dirty="0" smtClean="0"/>
              <a:t>Καθήκοντα</a:t>
            </a:r>
          </a:p>
          <a:p>
            <a:pPr lvl="1"/>
            <a:r>
              <a:rPr lang="el-GR" sz="2400" dirty="0" smtClean="0"/>
              <a:t>Υποχρεώσεις</a:t>
            </a:r>
          </a:p>
          <a:p>
            <a:pPr lvl="1"/>
            <a:r>
              <a:rPr lang="el-GR" sz="2400" dirty="0" smtClean="0"/>
              <a:t>Ανάθεση</a:t>
            </a:r>
          </a:p>
        </p:txBody>
      </p:sp>
      <p:sp>
        <p:nvSpPr>
          <p:cNvPr id="2" name="Title 1"/>
          <p:cNvSpPr>
            <a:spLocks noGrp="1"/>
          </p:cNvSpPr>
          <p:nvPr>
            <p:ph type="title"/>
          </p:nvPr>
        </p:nvSpPr>
        <p:spPr>
          <a:xfrm>
            <a:off x="533400" y="381000"/>
            <a:ext cx="5105400" cy="762000"/>
          </a:xfrm>
        </p:spPr>
        <p:txBody>
          <a:bodyPr>
            <a:normAutofit/>
          </a:bodyPr>
          <a:lstStyle/>
          <a:p>
            <a:r>
              <a:rPr lang="el-GR" sz="3100" b="1" dirty="0" smtClean="0"/>
              <a:t>Εισαγωγή</a:t>
            </a:r>
            <a:endParaRPr lang="en-US" sz="3100" b="1" dirty="0"/>
          </a:p>
        </p:txBody>
      </p:sp>
      <p:pic>
        <p:nvPicPr>
          <p:cNvPr id="5" name="3 - Εικόνα" descr="C:\Users\aggelikh\AppData\Local\Microsoft\Windows\Temporary Internet Files\Content.Outlook\OSEB1MFM\stamp-01 (3).jpg"/>
          <p:cNvPicPr/>
          <p:nvPr/>
        </p:nvPicPr>
        <p:blipFill>
          <a:blip r:embed="rId2" cstate="print"/>
          <a:srcRect/>
          <a:stretch>
            <a:fillRect/>
          </a:stretch>
        </p:blipFill>
        <p:spPr bwMode="auto">
          <a:xfrm rot="528003">
            <a:off x="5562600" y="1066800"/>
            <a:ext cx="2837564" cy="877370"/>
          </a:xfrm>
          <a:prstGeom prst="rect">
            <a:avLst/>
          </a:prstGeom>
          <a:noFill/>
          <a:ln w="9525">
            <a:noFill/>
            <a:miter lim="800000"/>
            <a:headEnd/>
            <a:tailEnd/>
          </a:ln>
        </p:spPr>
      </p:pic>
    </p:spTree>
    <p:extLst>
      <p:ext uri="{BB962C8B-B14F-4D97-AF65-F5344CB8AC3E}">
        <p14:creationId xmlns:p14="http://schemas.microsoft.com/office/powerpoint/2010/main" val="26835341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001000" cy="4648199"/>
          </a:xfrm>
        </p:spPr>
        <p:txBody>
          <a:bodyPr>
            <a:normAutofit/>
          </a:bodyPr>
          <a:lstStyle/>
          <a:p>
            <a:pPr algn="just"/>
            <a:r>
              <a:rPr lang="el-GR" dirty="0"/>
              <a:t>Ο Θεματοφύλακας </a:t>
            </a:r>
            <a:r>
              <a:rPr lang="el-GR" b="1" dirty="0" smtClean="0"/>
              <a:t>παρέχει στην </a:t>
            </a:r>
            <a:r>
              <a:rPr lang="el-GR" b="1" dirty="0"/>
              <a:t>Επιτροπή Κεφαλαιαγοράς</a:t>
            </a:r>
            <a:r>
              <a:rPr lang="el-GR" dirty="0" smtClean="0"/>
              <a:t>, </a:t>
            </a:r>
            <a:r>
              <a:rPr lang="el-GR" dirty="0"/>
              <a:t>τη δυνατότητα να </a:t>
            </a:r>
            <a:r>
              <a:rPr lang="el-GR" dirty="0" smtClean="0"/>
              <a:t>λαμβάνει, </a:t>
            </a:r>
            <a:r>
              <a:rPr lang="el-GR" dirty="0"/>
              <a:t>ύστερα από σχετικό αίτημά </a:t>
            </a:r>
            <a:r>
              <a:rPr lang="el-GR" dirty="0" smtClean="0"/>
              <a:t>της, </a:t>
            </a:r>
            <a:r>
              <a:rPr lang="el-GR" b="1" dirty="0"/>
              <a:t>όλες τις πληροφορίες </a:t>
            </a:r>
            <a:r>
              <a:rPr lang="el-GR" dirty="0"/>
              <a:t>που έχει συγκεντρώσει </a:t>
            </a:r>
            <a:r>
              <a:rPr lang="el-GR" dirty="0" smtClean="0"/>
              <a:t> κατά </a:t>
            </a:r>
            <a:r>
              <a:rPr lang="el-GR" dirty="0"/>
              <a:t>την άσκηση των καθηκόντων του, οι οποίες είναι απαραίτητες ή χρήσιμες για την άσκηση της εποπτείας επί του ΟΣΕΚΑ.</a:t>
            </a:r>
            <a:endParaRPr lang="en-US" dirty="0"/>
          </a:p>
        </p:txBody>
      </p:sp>
      <p:sp>
        <p:nvSpPr>
          <p:cNvPr id="2" name="Title 1"/>
          <p:cNvSpPr>
            <a:spLocks noGrp="1"/>
          </p:cNvSpPr>
          <p:nvPr>
            <p:ph type="title"/>
          </p:nvPr>
        </p:nvSpPr>
        <p:spPr>
          <a:xfrm>
            <a:off x="381000" y="324385"/>
            <a:ext cx="7924800" cy="990600"/>
          </a:xfrm>
        </p:spPr>
        <p:txBody>
          <a:bodyPr>
            <a:normAutofit fontScale="90000"/>
          </a:bodyPr>
          <a:lstStyle/>
          <a:p>
            <a:r>
              <a:rPr lang="el-GR" sz="3100" b="1" dirty="0" smtClean="0"/>
              <a:t/>
            </a:r>
            <a:br>
              <a:rPr lang="el-GR" sz="3100" b="1" dirty="0" smtClean="0"/>
            </a:br>
            <a:r>
              <a:rPr lang="el-GR" sz="3600" b="1" dirty="0" smtClean="0"/>
              <a:t>Υποχρέωση παροχής πληροφοριών στην ΕΚ</a:t>
            </a:r>
            <a:r>
              <a:rPr lang="en-US" sz="3600" dirty="0"/>
              <a:t/>
            </a:r>
            <a:br>
              <a:rPr lang="en-US" sz="3600" dirty="0"/>
            </a:br>
            <a:endParaRPr lang="en-US" sz="3600" dirty="0"/>
          </a:p>
        </p:txBody>
      </p:sp>
      <p:pic>
        <p:nvPicPr>
          <p:cNvPr id="5" name="3 - Εικόνα" descr="C:\Users\aggelikh\AppData\Local\Microsoft\Windows\Temporary Internet Files\Content.Outlook\OSEB1MFM\stamp-01 (3).jpg"/>
          <p:cNvPicPr/>
          <p:nvPr/>
        </p:nvPicPr>
        <p:blipFill>
          <a:blip r:embed="rId2" cstate="print"/>
          <a:srcRect/>
          <a:stretch>
            <a:fillRect/>
          </a:stretch>
        </p:blipFill>
        <p:spPr bwMode="auto">
          <a:xfrm rot="20763778">
            <a:off x="5867399" y="5358007"/>
            <a:ext cx="2837564" cy="877370"/>
          </a:xfrm>
          <a:prstGeom prst="rect">
            <a:avLst/>
          </a:prstGeom>
          <a:noFill/>
          <a:ln w="9525">
            <a:noFill/>
            <a:miter lim="800000"/>
            <a:headEnd/>
            <a:tailEnd/>
          </a:ln>
        </p:spPr>
      </p:pic>
    </p:spTree>
    <p:extLst>
      <p:ext uri="{BB962C8B-B14F-4D97-AF65-F5344CB8AC3E}">
        <p14:creationId xmlns:p14="http://schemas.microsoft.com/office/powerpoint/2010/main" val="40428431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47764" cy="4495799"/>
          </a:xfrm>
        </p:spPr>
        <p:txBody>
          <a:bodyPr>
            <a:normAutofit fontScale="77500" lnSpcReduction="20000"/>
          </a:bodyPr>
          <a:lstStyle/>
          <a:p>
            <a:pPr algn="just"/>
            <a:r>
              <a:rPr lang="el-GR" dirty="0"/>
              <a:t>Η Επιτροπή Κεφαλαιαγοράς, για να εγκρίνει την επιλογή του Θεματοφύλακα</a:t>
            </a:r>
            <a:r>
              <a:rPr lang="el-GR" dirty="0" smtClean="0"/>
              <a:t>, </a:t>
            </a:r>
            <a:r>
              <a:rPr lang="el-GR" dirty="0"/>
              <a:t>εξετάζει κατά πόσο αυτός </a:t>
            </a:r>
            <a:r>
              <a:rPr lang="el-GR" dirty="0" smtClean="0"/>
              <a:t>διαθέτει</a:t>
            </a:r>
          </a:p>
          <a:p>
            <a:pPr marL="0" indent="0" algn="just">
              <a:buNone/>
            </a:pPr>
            <a:endParaRPr lang="el-GR" dirty="0" smtClean="0"/>
          </a:p>
          <a:p>
            <a:pPr lvl="1" algn="just"/>
            <a:r>
              <a:rPr lang="el-GR" dirty="0"/>
              <a:t>την </a:t>
            </a:r>
            <a:r>
              <a:rPr lang="el-GR" b="1" dirty="0"/>
              <a:t>κατάλληλη οργανωτική δομή </a:t>
            </a:r>
            <a:r>
              <a:rPr lang="el-GR" dirty="0"/>
              <a:t>για την υπηρεσία θεματοφύλακα ΟΣΕΚΑ και την απαιτούμενη τεχνολογική </a:t>
            </a:r>
            <a:r>
              <a:rPr lang="el-GR" dirty="0" smtClean="0"/>
              <a:t>υποδομή</a:t>
            </a:r>
          </a:p>
          <a:p>
            <a:pPr lvl="1" algn="just"/>
            <a:r>
              <a:rPr lang="el-GR" dirty="0"/>
              <a:t>τα αναγκαία οικονομικά μέσα και επαρκές προσωπικό, με την </a:t>
            </a:r>
            <a:r>
              <a:rPr lang="el-GR" b="1" dirty="0"/>
              <a:t>απαιτούμενη </a:t>
            </a:r>
            <a:r>
              <a:rPr lang="el-GR" b="1" dirty="0" smtClean="0"/>
              <a:t>εμπειρία</a:t>
            </a:r>
          </a:p>
          <a:p>
            <a:pPr marL="457200" lvl="1" indent="0" algn="just">
              <a:buNone/>
            </a:pPr>
            <a:endParaRPr lang="el-GR" dirty="0" smtClean="0"/>
          </a:p>
          <a:p>
            <a:pPr marL="0" indent="0" algn="just">
              <a:buNone/>
            </a:pPr>
            <a:r>
              <a:rPr lang="el-GR" dirty="0" smtClean="0"/>
              <a:t>ώστε </a:t>
            </a:r>
            <a:r>
              <a:rPr lang="el-GR" dirty="0"/>
              <a:t>να είναι σε θέση να ασκεί </a:t>
            </a:r>
            <a:r>
              <a:rPr lang="el-GR" dirty="0" smtClean="0"/>
              <a:t>αποτελεσματικά </a:t>
            </a:r>
            <a:r>
              <a:rPr lang="el-GR" dirty="0"/>
              <a:t>τα καθήκοντά </a:t>
            </a:r>
            <a:r>
              <a:rPr lang="el-GR" dirty="0" smtClean="0"/>
              <a:t>του </a:t>
            </a:r>
            <a:r>
              <a:rPr lang="el-GR" dirty="0"/>
              <a:t>και να ανταποκρίνεται στις </a:t>
            </a:r>
            <a:r>
              <a:rPr lang="el-GR" dirty="0" smtClean="0"/>
              <a:t>υποχρεώσεις </a:t>
            </a:r>
            <a:r>
              <a:rPr lang="el-GR" dirty="0"/>
              <a:t>του</a:t>
            </a:r>
            <a:endParaRPr lang="el-GR" dirty="0" smtClean="0"/>
          </a:p>
        </p:txBody>
      </p:sp>
      <p:sp>
        <p:nvSpPr>
          <p:cNvPr id="2" name="Title 1"/>
          <p:cNvSpPr>
            <a:spLocks noGrp="1"/>
          </p:cNvSpPr>
          <p:nvPr>
            <p:ph type="title"/>
          </p:nvPr>
        </p:nvSpPr>
        <p:spPr>
          <a:xfrm>
            <a:off x="685800" y="381000"/>
            <a:ext cx="7467600" cy="1066800"/>
          </a:xfrm>
        </p:spPr>
        <p:txBody>
          <a:bodyPr>
            <a:noAutofit/>
          </a:bodyPr>
          <a:lstStyle/>
          <a:p>
            <a:r>
              <a:rPr lang="el-GR" sz="2800" b="1" dirty="0" smtClean="0"/>
              <a:t/>
            </a:r>
            <a:br>
              <a:rPr lang="el-GR" sz="2800" b="1" dirty="0" smtClean="0"/>
            </a:br>
            <a:r>
              <a:rPr lang="el-GR" sz="2800" b="1" dirty="0" smtClean="0"/>
              <a:t>Έγκριση Θεματοφύλακα </a:t>
            </a:r>
            <a:br>
              <a:rPr lang="el-GR" sz="2800" b="1" dirty="0" smtClean="0"/>
            </a:br>
            <a:r>
              <a:rPr lang="el-GR" sz="2800" b="1" dirty="0" smtClean="0"/>
              <a:t>από την ΕΚ</a:t>
            </a:r>
            <a:r>
              <a:rPr lang="en-US" sz="2800" b="1" dirty="0"/>
              <a:t/>
            </a:r>
            <a:br>
              <a:rPr lang="en-US" sz="2800" b="1" dirty="0"/>
            </a:br>
            <a:endParaRPr lang="en-US" sz="2800" b="1" dirty="0"/>
          </a:p>
        </p:txBody>
      </p:sp>
      <p:pic>
        <p:nvPicPr>
          <p:cNvPr id="5" name="3 - Εικόνα" descr="C:\Users\aggelikh\AppData\Local\Microsoft\Windows\Temporary Internet Files\Content.Outlook\OSEB1MFM\stamp-01 (3).jpg"/>
          <p:cNvPicPr/>
          <p:nvPr/>
        </p:nvPicPr>
        <p:blipFill>
          <a:blip r:embed="rId2" cstate="print"/>
          <a:srcRect/>
          <a:stretch>
            <a:fillRect/>
          </a:stretch>
        </p:blipFill>
        <p:spPr bwMode="auto">
          <a:xfrm rot="20747210">
            <a:off x="5867401" y="5562600"/>
            <a:ext cx="2837564" cy="877370"/>
          </a:xfrm>
          <a:prstGeom prst="rect">
            <a:avLst/>
          </a:prstGeom>
          <a:noFill/>
          <a:ln w="9525">
            <a:noFill/>
            <a:miter lim="800000"/>
            <a:headEnd/>
            <a:tailEnd/>
          </a:ln>
        </p:spPr>
      </p:pic>
    </p:spTree>
    <p:extLst>
      <p:ext uri="{BB962C8B-B14F-4D97-AF65-F5344CB8AC3E}">
        <p14:creationId xmlns:p14="http://schemas.microsoft.com/office/powerpoint/2010/main" val="26945380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  </a:t>
            </a:r>
            <a:endParaRPr lang="en-US" dirty="0"/>
          </a:p>
        </p:txBody>
      </p:sp>
      <p:sp>
        <p:nvSpPr>
          <p:cNvPr id="3" name="Content Placeholder 2"/>
          <p:cNvSpPr>
            <a:spLocks noGrp="1"/>
          </p:cNvSpPr>
          <p:nvPr>
            <p:ph idx="1"/>
          </p:nvPr>
        </p:nvSpPr>
        <p:spPr/>
        <p:txBody>
          <a:bodyPr/>
          <a:lstStyle/>
          <a:p>
            <a:pPr marL="0" indent="0" algn="ctr">
              <a:buNone/>
            </a:pPr>
            <a:endParaRPr lang="el-GR" b="1" dirty="0" smtClean="0"/>
          </a:p>
          <a:p>
            <a:pPr marL="0" indent="0" algn="ctr">
              <a:buNone/>
            </a:pPr>
            <a:endParaRPr lang="el-GR" b="1" dirty="0"/>
          </a:p>
          <a:p>
            <a:pPr marL="0" indent="0" algn="ctr">
              <a:buNone/>
            </a:pPr>
            <a:r>
              <a:rPr lang="el-GR" sz="4000" b="1" dirty="0" smtClean="0"/>
              <a:t>Ευχαριστούμε </a:t>
            </a:r>
            <a:r>
              <a:rPr lang="el-GR" sz="4000" b="1" dirty="0"/>
              <a:t>για την προσοχή σας!</a:t>
            </a:r>
            <a:endParaRPr lang="en-US" sz="4000" b="1" dirty="0"/>
          </a:p>
        </p:txBody>
      </p:sp>
      <p:pic>
        <p:nvPicPr>
          <p:cNvPr id="6" name="3 - Εικόνα" descr="C:\Users\aggelikh\AppData\Local\Microsoft\Windows\Temporary Internet Files\Content.Outlook\OSEB1MFM\stamp-01 (3).jpg"/>
          <p:cNvPicPr/>
          <p:nvPr/>
        </p:nvPicPr>
        <p:blipFill>
          <a:blip r:embed="rId2" cstate="print"/>
          <a:srcRect/>
          <a:stretch>
            <a:fillRect/>
          </a:stretch>
        </p:blipFill>
        <p:spPr bwMode="auto">
          <a:xfrm rot="20747210">
            <a:off x="5779280" y="4853499"/>
            <a:ext cx="2837564" cy="877370"/>
          </a:xfrm>
          <a:prstGeom prst="rect">
            <a:avLst/>
          </a:prstGeom>
          <a:noFill/>
          <a:ln w="9525">
            <a:noFill/>
            <a:miter lim="800000"/>
            <a:headEnd/>
            <a:tailEnd/>
          </a:ln>
        </p:spPr>
      </p:pic>
      <p:pic>
        <p:nvPicPr>
          <p:cNvPr id="7" name="3 - Εικόνα" descr="C:\Users\aggelikh\AppData\Local\Microsoft\Windows\Temporary Internet Files\Content.Outlook\OSEB1MFM\stamp-01 (3).jpg"/>
          <p:cNvPicPr/>
          <p:nvPr/>
        </p:nvPicPr>
        <p:blipFill>
          <a:blip r:embed="rId2" cstate="print"/>
          <a:srcRect/>
          <a:stretch>
            <a:fillRect/>
          </a:stretch>
        </p:blipFill>
        <p:spPr bwMode="auto">
          <a:xfrm rot="20747210">
            <a:off x="292881" y="868325"/>
            <a:ext cx="2837564" cy="877370"/>
          </a:xfrm>
          <a:prstGeom prst="rect">
            <a:avLst/>
          </a:prstGeom>
          <a:noFill/>
          <a:ln w="9525">
            <a:noFill/>
            <a:miter lim="800000"/>
            <a:headEnd/>
            <a:tailEnd/>
          </a:ln>
        </p:spPr>
      </p:pic>
    </p:spTree>
    <p:extLst>
      <p:ext uri="{BB962C8B-B14F-4D97-AF65-F5344CB8AC3E}">
        <p14:creationId xmlns:p14="http://schemas.microsoft.com/office/powerpoint/2010/main" val="2842834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1"/>
            <a:ext cx="8077200" cy="3810000"/>
          </a:xfrm>
        </p:spPr>
        <p:txBody>
          <a:bodyPr>
            <a:normAutofit/>
          </a:bodyPr>
          <a:lstStyle/>
          <a:p>
            <a:pPr marL="0" indent="0">
              <a:buNone/>
            </a:pPr>
            <a:r>
              <a:rPr lang="el-GR" sz="2800" b="1" dirty="0" smtClean="0"/>
              <a:t>Νομικό</a:t>
            </a:r>
            <a:r>
              <a:rPr lang="el-GR" sz="2400" b="1" dirty="0" smtClean="0"/>
              <a:t> </a:t>
            </a:r>
            <a:r>
              <a:rPr lang="el-GR" sz="2800" b="1" dirty="0" smtClean="0"/>
              <a:t>Πλαίσιο</a:t>
            </a:r>
          </a:p>
          <a:p>
            <a:pPr marL="0" indent="0">
              <a:buNone/>
            </a:pPr>
            <a:endParaRPr lang="el-GR" sz="2400" b="1" dirty="0" smtClean="0"/>
          </a:p>
          <a:p>
            <a:r>
              <a:rPr lang="el-GR" sz="2800" dirty="0" smtClean="0"/>
              <a:t>Μέρος 2, Κεφάλαιο 1 </a:t>
            </a:r>
            <a:r>
              <a:rPr lang="en-US" sz="2800" dirty="0" smtClean="0"/>
              <a:t>(</a:t>
            </a:r>
            <a:r>
              <a:rPr lang="el-GR" sz="2800" dirty="0" smtClean="0"/>
              <a:t>Άρθρα 4-6</a:t>
            </a:r>
            <a:r>
              <a:rPr lang="en-US" sz="2800" dirty="0" smtClean="0"/>
              <a:t>)</a:t>
            </a:r>
            <a:r>
              <a:rPr lang="el-GR" sz="2800" dirty="0" smtClean="0"/>
              <a:t> του Ν.78(Ι)/2012</a:t>
            </a:r>
          </a:p>
          <a:p>
            <a:endParaRPr lang="el-GR" sz="2800" dirty="0" smtClean="0"/>
          </a:p>
          <a:p>
            <a:pPr algn="just"/>
            <a:r>
              <a:rPr lang="el-GR" sz="2800" dirty="0"/>
              <a:t>Μέρος 2, Κεφάλαιο </a:t>
            </a:r>
            <a:r>
              <a:rPr lang="el-GR" sz="2800" dirty="0" smtClean="0"/>
              <a:t>2, Υποκεφάλαιο 2 Τμήματα 1 και 2 του Ν.78(Ι)/2012</a:t>
            </a:r>
          </a:p>
          <a:p>
            <a:endParaRPr lang="el-GR" sz="2000" dirty="0" smtClean="0"/>
          </a:p>
        </p:txBody>
      </p:sp>
      <p:sp>
        <p:nvSpPr>
          <p:cNvPr id="2" name="Title 1"/>
          <p:cNvSpPr>
            <a:spLocks noGrp="1"/>
          </p:cNvSpPr>
          <p:nvPr>
            <p:ph type="title"/>
          </p:nvPr>
        </p:nvSpPr>
        <p:spPr>
          <a:xfrm>
            <a:off x="533400" y="381000"/>
            <a:ext cx="5105400" cy="762000"/>
          </a:xfrm>
        </p:spPr>
        <p:txBody>
          <a:bodyPr>
            <a:normAutofit fontScale="90000"/>
          </a:bodyPr>
          <a:lstStyle/>
          <a:p>
            <a:r>
              <a:rPr lang="el-GR" sz="3100" dirty="0"/>
              <a:t> </a:t>
            </a:r>
            <a:r>
              <a:rPr lang="el-GR" sz="3100" b="1" dirty="0"/>
              <a:t>ΟΣΕΚΑ</a:t>
            </a:r>
            <a:r>
              <a:rPr lang="el-GR" sz="3100" dirty="0"/>
              <a:t> </a:t>
            </a:r>
            <a:r>
              <a:rPr lang="el-GR" sz="3200" dirty="0"/>
              <a:t/>
            </a:r>
            <a:br>
              <a:rPr lang="el-GR" sz="3200" dirty="0"/>
            </a:br>
            <a:r>
              <a:rPr lang="el-GR" sz="3100" b="1" dirty="0" smtClean="0"/>
              <a:t>Ορισμός και Νομική Μορφή</a:t>
            </a:r>
            <a:endParaRPr lang="en-US" sz="3100" b="1" dirty="0"/>
          </a:p>
        </p:txBody>
      </p:sp>
      <p:pic>
        <p:nvPicPr>
          <p:cNvPr id="5" name="3 - Εικόνα" descr="C:\Users\aggelikh\AppData\Local\Microsoft\Windows\Temporary Internet Files\Content.Outlook\OSEB1MFM\stamp-01 (3).jpg"/>
          <p:cNvPicPr/>
          <p:nvPr/>
        </p:nvPicPr>
        <p:blipFill>
          <a:blip r:embed="rId2" cstate="print"/>
          <a:srcRect/>
          <a:stretch>
            <a:fillRect/>
          </a:stretch>
        </p:blipFill>
        <p:spPr bwMode="auto">
          <a:xfrm>
            <a:off x="5867400" y="381000"/>
            <a:ext cx="2837564" cy="877370"/>
          </a:xfrm>
          <a:prstGeom prst="rect">
            <a:avLst/>
          </a:prstGeom>
          <a:noFill/>
          <a:ln w="9525">
            <a:noFill/>
            <a:miter lim="800000"/>
            <a:headEnd/>
            <a:tailEnd/>
          </a:ln>
        </p:spPr>
      </p:pic>
    </p:spTree>
    <p:extLst>
      <p:ext uri="{BB962C8B-B14F-4D97-AF65-F5344CB8AC3E}">
        <p14:creationId xmlns:p14="http://schemas.microsoft.com/office/powerpoint/2010/main" val="10064325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077200" cy="4876799"/>
          </a:xfrm>
        </p:spPr>
        <p:txBody>
          <a:bodyPr>
            <a:normAutofit/>
          </a:bodyPr>
          <a:lstStyle/>
          <a:p>
            <a:pPr marL="0" indent="0">
              <a:buNone/>
            </a:pPr>
            <a:r>
              <a:rPr lang="el-GR" sz="2000" dirty="0" smtClean="0"/>
              <a:t>ΟΣΕΚΑ </a:t>
            </a:r>
            <a:r>
              <a:rPr lang="el-GR" sz="2000" dirty="0"/>
              <a:t>νοείται ο οργανισμός</a:t>
            </a:r>
            <a:r>
              <a:rPr lang="el-GR" sz="2000" dirty="0" smtClean="0"/>
              <a:t>:</a:t>
            </a:r>
          </a:p>
          <a:p>
            <a:pPr algn="just"/>
            <a:r>
              <a:rPr lang="el-GR" sz="2000" dirty="0"/>
              <a:t>ο οποίος έχει ως μοναδικό σκοπό να επενδύει συλλογικά σε κινητές αξίες ή / και σε άλλα ρευστά χρηματοοικονομικά μέσα που αναφέρονται στο εδάφιο (1) του άρθρου 40, τα κεφάλαια που συγκεντρώνει από το κοινό</a:t>
            </a:r>
            <a:r>
              <a:rPr lang="el-GR" sz="2000" dirty="0" smtClean="0"/>
              <a:t>,</a:t>
            </a:r>
          </a:p>
          <a:p>
            <a:pPr algn="just"/>
            <a:endParaRPr lang="el-GR" sz="2000" dirty="0" smtClean="0"/>
          </a:p>
          <a:p>
            <a:pPr algn="just"/>
            <a:r>
              <a:rPr lang="el-GR" sz="2000" dirty="0"/>
              <a:t>η λειτουργία του οποίου βασίζεται στην αρχή της κατανομής των κινδύνων, </a:t>
            </a:r>
            <a:r>
              <a:rPr lang="el-GR" sz="2000" dirty="0" smtClean="0"/>
              <a:t>και</a:t>
            </a:r>
          </a:p>
          <a:p>
            <a:pPr marL="0" indent="0" algn="just">
              <a:buNone/>
            </a:pPr>
            <a:endParaRPr lang="el-GR" sz="2000" dirty="0" smtClean="0"/>
          </a:p>
          <a:p>
            <a:pPr algn="just"/>
            <a:r>
              <a:rPr lang="el-GR" sz="2000" dirty="0"/>
              <a:t>τα μερίδια του οποίου εξαγοράζονται ή εξοφλούνται, άμεσα ή έμμεσα, με στοιχεία του ενεργητικού αυτού του οργανισμού, ύστερα από σχετική αίτηση επενδυτή.</a:t>
            </a:r>
            <a:endParaRPr lang="en-US" sz="2000" dirty="0"/>
          </a:p>
        </p:txBody>
      </p:sp>
      <p:sp>
        <p:nvSpPr>
          <p:cNvPr id="2" name="Title 1"/>
          <p:cNvSpPr>
            <a:spLocks noGrp="1"/>
          </p:cNvSpPr>
          <p:nvPr>
            <p:ph type="title"/>
          </p:nvPr>
        </p:nvSpPr>
        <p:spPr>
          <a:xfrm>
            <a:off x="1907827" y="381000"/>
            <a:ext cx="5105400" cy="877370"/>
          </a:xfrm>
        </p:spPr>
        <p:txBody>
          <a:bodyPr>
            <a:normAutofit fontScale="90000"/>
          </a:bodyPr>
          <a:lstStyle/>
          <a:p>
            <a:r>
              <a:rPr lang="en-US" sz="2400" dirty="0" smtClean="0"/>
              <a:t/>
            </a:r>
            <a:br>
              <a:rPr lang="en-US" sz="2400" dirty="0" smtClean="0"/>
            </a:br>
            <a:r>
              <a:rPr lang="en-US" sz="2400" dirty="0" smtClean="0"/>
              <a:t/>
            </a:r>
            <a:br>
              <a:rPr lang="en-US" sz="2400" dirty="0" smtClean="0"/>
            </a:br>
            <a:r>
              <a:rPr lang="el-GR" sz="3100" b="1" dirty="0" smtClean="0"/>
              <a:t>Ορισμός ΟΣΕΚΑ – Άρθρο 4(1) </a:t>
            </a:r>
            <a:r>
              <a:rPr lang="en-US" sz="3100" b="1" dirty="0"/>
              <a:t/>
            </a:r>
            <a:br>
              <a:rPr lang="en-US" sz="3100" b="1" dirty="0"/>
            </a:br>
            <a:r>
              <a:rPr lang="en-US" sz="3100" b="1" dirty="0"/>
              <a:t/>
            </a:r>
            <a:br>
              <a:rPr lang="en-US" sz="3100" b="1" dirty="0"/>
            </a:br>
            <a:endParaRPr lang="en-US" sz="3100" b="1" dirty="0"/>
          </a:p>
        </p:txBody>
      </p:sp>
      <p:pic>
        <p:nvPicPr>
          <p:cNvPr id="5" name="3 - Εικόνα" descr="C:\Users\aggelikh\AppData\Local\Microsoft\Windows\Temporary Internet Files\Content.Outlook\OSEB1MFM\stamp-01 (3).jpg"/>
          <p:cNvPicPr/>
          <p:nvPr/>
        </p:nvPicPr>
        <p:blipFill>
          <a:blip r:embed="rId2" cstate="print"/>
          <a:srcRect/>
          <a:stretch>
            <a:fillRect/>
          </a:stretch>
        </p:blipFill>
        <p:spPr bwMode="auto">
          <a:xfrm rot="20668043">
            <a:off x="6009258" y="5469309"/>
            <a:ext cx="2837564" cy="877370"/>
          </a:xfrm>
          <a:prstGeom prst="rect">
            <a:avLst/>
          </a:prstGeom>
          <a:noFill/>
          <a:ln w="9525">
            <a:noFill/>
            <a:miter lim="800000"/>
            <a:headEnd/>
            <a:tailEnd/>
          </a:ln>
        </p:spPr>
      </p:pic>
    </p:spTree>
    <p:extLst>
      <p:ext uri="{BB962C8B-B14F-4D97-AF65-F5344CB8AC3E}">
        <p14:creationId xmlns:p14="http://schemas.microsoft.com/office/powerpoint/2010/main" val="3905458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001000" cy="4800599"/>
          </a:xfrm>
        </p:spPr>
        <p:txBody>
          <a:bodyPr>
            <a:noAutofit/>
          </a:bodyPr>
          <a:lstStyle/>
          <a:p>
            <a:pPr algn="just"/>
            <a:r>
              <a:rPr lang="el-GR" sz="2000" dirty="0"/>
              <a:t>Οι οργανισμοί συλλογικών επενδύσεων </a:t>
            </a:r>
            <a:r>
              <a:rPr lang="el-GR" sz="2000" b="1" dirty="0"/>
              <a:t>κλειστού </a:t>
            </a:r>
            <a:r>
              <a:rPr lang="el-GR" sz="2000" b="1" dirty="0" smtClean="0"/>
              <a:t>τύπου</a:t>
            </a:r>
          </a:p>
          <a:p>
            <a:pPr algn="just"/>
            <a:r>
              <a:rPr lang="el-GR" sz="2000" dirty="0"/>
              <a:t>Οι οργανισμοί συλλογικών επενδύσεων που συγκεντρώνουν κεφάλαια </a:t>
            </a:r>
            <a:r>
              <a:rPr lang="el-GR" sz="2000" b="1" dirty="0"/>
              <a:t>χωρίς να προωθούν την πώληση </a:t>
            </a:r>
            <a:r>
              <a:rPr lang="el-GR" sz="2000" dirty="0"/>
              <a:t>των μεριδίων τους </a:t>
            </a:r>
            <a:r>
              <a:rPr lang="el-GR" sz="2000" b="1" dirty="0"/>
              <a:t>στο </a:t>
            </a:r>
            <a:r>
              <a:rPr lang="el-GR" sz="2000" b="1" dirty="0" smtClean="0"/>
              <a:t>κοινό</a:t>
            </a:r>
          </a:p>
          <a:p>
            <a:pPr algn="just"/>
            <a:r>
              <a:rPr lang="el-GR" sz="2000" dirty="0"/>
              <a:t>Οι οργανισμοί συλλογικών επενδύσεων, τα μερίδια των </a:t>
            </a:r>
            <a:r>
              <a:rPr lang="el-GR" sz="2000" dirty="0" smtClean="0"/>
              <a:t>οποίων </a:t>
            </a:r>
            <a:r>
              <a:rPr lang="el-GR" sz="2000" b="1" dirty="0" smtClean="0"/>
              <a:t>διατίθενται</a:t>
            </a:r>
            <a:r>
              <a:rPr lang="el-GR" sz="2000" dirty="0" smtClean="0"/>
              <a:t> </a:t>
            </a:r>
            <a:r>
              <a:rPr lang="el-GR" sz="2000" b="1" dirty="0"/>
              <a:t>μόνο</a:t>
            </a:r>
            <a:r>
              <a:rPr lang="el-GR" sz="2000" dirty="0"/>
              <a:t> στο </a:t>
            </a:r>
            <a:r>
              <a:rPr lang="el-GR" sz="2000" b="1" dirty="0"/>
              <a:t>κοινό τρίτων χωρών</a:t>
            </a:r>
            <a:r>
              <a:rPr lang="el-GR" sz="2000" dirty="0" smtClean="0"/>
              <a:t>.</a:t>
            </a:r>
          </a:p>
          <a:p>
            <a:pPr algn="just"/>
            <a:r>
              <a:rPr lang="el-GR" sz="2000" dirty="0"/>
              <a:t>Οι οργανισμοί συλλογικών επενδύσεων, η επενδυτική και δανειοληπτική πολιτική των οποίων, όπως αυτή προβλέπεται από τη νομοθεσία του κράτους μέλους καταγωγής τους, </a:t>
            </a:r>
            <a:r>
              <a:rPr lang="el-GR" sz="2000" b="1" dirty="0"/>
              <a:t>δεν ανταποκρίνεται στις προϋποθέσεις του Κεφαλαίου </a:t>
            </a:r>
            <a:r>
              <a:rPr lang="en-US" sz="2000" b="1" dirty="0"/>
              <a:t>VII</a:t>
            </a:r>
            <a:r>
              <a:rPr lang="el-GR" sz="2000" b="1" dirty="0"/>
              <a:t> </a:t>
            </a:r>
            <a:r>
              <a:rPr lang="el-GR" sz="2000" dirty="0"/>
              <a:t>και του </a:t>
            </a:r>
            <a:r>
              <a:rPr lang="el-GR" sz="2000" b="1" dirty="0"/>
              <a:t>άρθρου 83 της Οδηγίας </a:t>
            </a:r>
            <a:r>
              <a:rPr lang="el-GR" sz="2000" b="1" dirty="0" smtClean="0"/>
              <a:t>2009/65/ΕΚ</a:t>
            </a:r>
          </a:p>
          <a:p>
            <a:pPr algn="just"/>
            <a:r>
              <a:rPr lang="el-GR" sz="2000" dirty="0"/>
              <a:t>οι Εταιρίες Επενδύσεων Μεταβλητού Κεφαλαίου </a:t>
            </a:r>
            <a:r>
              <a:rPr lang="el-GR" sz="2000" b="1" dirty="0"/>
              <a:t>που επενδύουν </a:t>
            </a:r>
            <a:r>
              <a:rPr lang="el-GR" sz="2000" dirty="0"/>
              <a:t>τα στοιχεία του ενεργητικού τους, δια μέσου θυγατρικών επιχειρήσεων, </a:t>
            </a:r>
            <a:r>
              <a:rPr lang="el-GR" sz="2000" b="1" dirty="0"/>
              <a:t>κυρίως σε περιουσιακά στοιχεία άλλα από κινητές αξίες</a:t>
            </a:r>
            <a:endParaRPr lang="en-US" sz="2000" b="1" dirty="0"/>
          </a:p>
        </p:txBody>
      </p:sp>
      <p:sp>
        <p:nvSpPr>
          <p:cNvPr id="2" name="Title 1"/>
          <p:cNvSpPr>
            <a:spLocks noGrp="1"/>
          </p:cNvSpPr>
          <p:nvPr>
            <p:ph type="title"/>
          </p:nvPr>
        </p:nvSpPr>
        <p:spPr>
          <a:xfrm>
            <a:off x="533400" y="286285"/>
            <a:ext cx="5105400" cy="856715"/>
          </a:xfrm>
        </p:spPr>
        <p:txBody>
          <a:bodyPr>
            <a:normAutofit fontScale="90000"/>
          </a:bodyPr>
          <a:lstStyle/>
          <a:p>
            <a:r>
              <a:rPr lang="el-GR" sz="2400" dirty="0" smtClean="0"/>
              <a:t> </a:t>
            </a:r>
            <a:r>
              <a:rPr lang="el-GR" sz="2800" b="1" dirty="0"/>
              <a:t>Δε θεωρούνται </a:t>
            </a:r>
            <a:r>
              <a:rPr lang="el-GR" sz="2800" b="1" dirty="0" smtClean="0"/>
              <a:t>ΟΣΕΚΑ – Άρθρο 4(2)</a:t>
            </a:r>
            <a:endParaRPr lang="en-US" sz="2800" b="1" dirty="0"/>
          </a:p>
        </p:txBody>
      </p:sp>
      <p:pic>
        <p:nvPicPr>
          <p:cNvPr id="5" name="3 - Εικόνα" descr="C:\Users\aggelikh\AppData\Local\Microsoft\Windows\Temporary Internet Files\Content.Outlook\OSEB1MFM\stamp-01 (3).jpg"/>
          <p:cNvPicPr/>
          <p:nvPr/>
        </p:nvPicPr>
        <p:blipFill>
          <a:blip r:embed="rId2" cstate="print"/>
          <a:srcRect/>
          <a:stretch>
            <a:fillRect/>
          </a:stretch>
        </p:blipFill>
        <p:spPr bwMode="auto">
          <a:xfrm>
            <a:off x="5867400" y="381000"/>
            <a:ext cx="2837564" cy="877370"/>
          </a:xfrm>
          <a:prstGeom prst="rect">
            <a:avLst/>
          </a:prstGeom>
          <a:noFill/>
          <a:ln w="9525">
            <a:noFill/>
            <a:miter lim="800000"/>
            <a:headEnd/>
            <a:tailEnd/>
          </a:ln>
        </p:spPr>
      </p:pic>
    </p:spTree>
    <p:extLst>
      <p:ext uri="{BB962C8B-B14F-4D97-AF65-F5344CB8AC3E}">
        <p14:creationId xmlns:p14="http://schemas.microsoft.com/office/powerpoint/2010/main" val="1979012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077200" cy="4800599"/>
          </a:xfrm>
        </p:spPr>
        <p:txBody>
          <a:bodyPr>
            <a:noAutofit/>
          </a:bodyPr>
          <a:lstStyle/>
          <a:p>
            <a:endParaRPr lang="el-GR" sz="2000" dirty="0" smtClean="0"/>
          </a:p>
          <a:p>
            <a:pPr algn="just"/>
            <a:r>
              <a:rPr lang="el-GR" sz="2000" dirty="0" smtClean="0"/>
              <a:t>Ο </a:t>
            </a:r>
            <a:r>
              <a:rPr lang="el-GR" sz="2000" dirty="0"/>
              <a:t>ΟΣΕΚΑ συγκροτείται είτε ως </a:t>
            </a:r>
            <a:r>
              <a:rPr lang="el-GR" sz="2000" u="sng" dirty="0"/>
              <a:t>συμβατικής μορφής </a:t>
            </a:r>
            <a:r>
              <a:rPr lang="el-GR" sz="2000" dirty="0"/>
              <a:t>(Αμοιβαίο Κεφάλαιο) είτε ως </a:t>
            </a:r>
            <a:r>
              <a:rPr lang="el-GR" sz="2000" u="sng" dirty="0"/>
              <a:t>καταστατικής μορφής </a:t>
            </a:r>
            <a:r>
              <a:rPr lang="el-GR" sz="2000" dirty="0"/>
              <a:t>(Εταιρία Επενδύσεων Μεταβλητού Κεφαλαίου</a:t>
            </a:r>
            <a:r>
              <a:rPr lang="el-GR" sz="2000" dirty="0" smtClean="0"/>
              <a:t>)</a:t>
            </a:r>
          </a:p>
          <a:p>
            <a:pPr algn="just"/>
            <a:r>
              <a:rPr lang="el-GR" sz="2000" dirty="0"/>
              <a:t>Το Αμοιβαίο Κεφάλαιο </a:t>
            </a:r>
            <a:r>
              <a:rPr lang="el-GR" sz="2000" dirty="0" smtClean="0"/>
              <a:t>στερείται νομικής προσωπικότητας και είναι </a:t>
            </a:r>
            <a:r>
              <a:rPr lang="el-GR" sz="2000" dirty="0"/>
              <a:t>ομάδα περιουσίας, της οποίας τα περιουσιακά στοιχεία ανήκουν από κοινού και εξ’ αδιαιρέτου στους μεριδιούχους του και είναι κατατεθειμένα σε Θεματοφύλακα, συγκροτούν δε συλλογικό χαρτοφυλάκιο, διαχειριζόμενο από την Εταιρία Διαχείρισης προς το συμφέρον των </a:t>
            </a:r>
            <a:r>
              <a:rPr lang="el-GR" sz="2000" dirty="0" smtClean="0"/>
              <a:t>μεριδιούχων</a:t>
            </a:r>
          </a:p>
          <a:p>
            <a:pPr algn="just"/>
            <a:r>
              <a:rPr lang="el-GR" sz="2000" dirty="0" smtClean="0"/>
              <a:t>Η Εταιρία Επενδύσεων Μεταβλητού Κεφαλαίου έχει τη νομική μορφή της εταιρίας περιορισμένης ευθύνης με μετοχές και πληροί τις ακόλουθες επιπλέον προϋποθέσεις, που συντρέχουν σωρευτικά</a:t>
            </a:r>
            <a:r>
              <a:rPr lang="en-US" sz="2000" dirty="0"/>
              <a:t>:</a:t>
            </a:r>
            <a:endParaRPr lang="el-GR" sz="2000" dirty="0" smtClean="0"/>
          </a:p>
          <a:p>
            <a:endParaRPr lang="en-US" sz="1600" dirty="0"/>
          </a:p>
        </p:txBody>
      </p:sp>
      <p:sp>
        <p:nvSpPr>
          <p:cNvPr id="2" name="Title 1"/>
          <p:cNvSpPr>
            <a:spLocks noGrp="1"/>
          </p:cNvSpPr>
          <p:nvPr>
            <p:ph type="title"/>
          </p:nvPr>
        </p:nvSpPr>
        <p:spPr>
          <a:xfrm>
            <a:off x="533400" y="381000"/>
            <a:ext cx="5334000" cy="877370"/>
          </a:xfrm>
        </p:spPr>
        <p:txBody>
          <a:bodyPr>
            <a:normAutofit fontScale="90000"/>
          </a:bodyPr>
          <a:lstStyle/>
          <a:p>
            <a:r>
              <a:rPr lang="el-GR" sz="2400" dirty="0" smtClean="0"/>
              <a:t> </a:t>
            </a:r>
            <a:r>
              <a:rPr lang="el-GR" sz="2800" b="1" dirty="0" smtClean="0"/>
              <a:t>Νομικές Μορφές ΟΣΕΚΑ – Άρθρο 4(4)</a:t>
            </a:r>
            <a:endParaRPr lang="en-US" sz="2800" b="1" dirty="0"/>
          </a:p>
        </p:txBody>
      </p:sp>
      <p:pic>
        <p:nvPicPr>
          <p:cNvPr id="5" name="3 - Εικόνα" descr="C:\Users\aggelikh\AppData\Local\Microsoft\Windows\Temporary Internet Files\Content.Outlook\OSEB1MFM\stamp-01 (3).jpg"/>
          <p:cNvPicPr/>
          <p:nvPr/>
        </p:nvPicPr>
        <p:blipFill>
          <a:blip r:embed="rId2" cstate="print"/>
          <a:srcRect/>
          <a:stretch>
            <a:fillRect/>
          </a:stretch>
        </p:blipFill>
        <p:spPr bwMode="auto">
          <a:xfrm>
            <a:off x="5867400" y="381000"/>
            <a:ext cx="2837564" cy="877370"/>
          </a:xfrm>
          <a:prstGeom prst="rect">
            <a:avLst/>
          </a:prstGeom>
          <a:noFill/>
          <a:ln w="9525">
            <a:noFill/>
            <a:miter lim="800000"/>
            <a:headEnd/>
            <a:tailEnd/>
          </a:ln>
        </p:spPr>
      </p:pic>
    </p:spTree>
    <p:extLst>
      <p:ext uri="{BB962C8B-B14F-4D97-AF65-F5344CB8AC3E}">
        <p14:creationId xmlns:p14="http://schemas.microsoft.com/office/powerpoint/2010/main" val="18262153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 </a:t>
            </a:r>
            <a:r>
              <a:rPr lang="el-GR" dirty="0" smtClean="0"/>
              <a:t> </a:t>
            </a:r>
            <a:endParaRPr lang="en-US" dirty="0"/>
          </a:p>
        </p:txBody>
      </p:sp>
      <p:sp>
        <p:nvSpPr>
          <p:cNvPr id="3" name="Content Placeholder 2"/>
          <p:cNvSpPr>
            <a:spLocks noGrp="1"/>
          </p:cNvSpPr>
          <p:nvPr>
            <p:ph idx="1"/>
          </p:nvPr>
        </p:nvSpPr>
        <p:spPr/>
        <p:txBody>
          <a:bodyPr>
            <a:normAutofit fontScale="77500" lnSpcReduction="20000"/>
          </a:bodyPr>
          <a:lstStyle/>
          <a:p>
            <a:pPr algn="just"/>
            <a:r>
              <a:rPr lang="el-GR" dirty="0" smtClean="0"/>
              <a:t>έχει ως αποκλειστικό σκοπό να διαχειρίζεται συλλογικά το   δικό της χαρτοφυλάκιο</a:t>
            </a:r>
          </a:p>
          <a:p>
            <a:pPr algn="just"/>
            <a:endParaRPr lang="el-GR" dirty="0" smtClean="0"/>
          </a:p>
          <a:p>
            <a:pPr algn="just"/>
            <a:r>
              <a:rPr lang="el-GR" dirty="0" smtClean="0"/>
              <a:t> συγκεντρώνει κεφάλαια από το κοινό </a:t>
            </a:r>
          </a:p>
          <a:p>
            <a:pPr algn="just"/>
            <a:endParaRPr lang="el-GR" dirty="0" smtClean="0"/>
          </a:p>
          <a:p>
            <a:pPr algn="just"/>
            <a:r>
              <a:rPr lang="el-GR" dirty="0" smtClean="0"/>
              <a:t>η λειτουργία της βασίζεται στην αρχή της ίσης κατανομής των κινδύνων  </a:t>
            </a:r>
          </a:p>
          <a:p>
            <a:pPr algn="just"/>
            <a:endParaRPr lang="el-GR" dirty="0" smtClean="0"/>
          </a:p>
          <a:p>
            <a:pPr algn="just"/>
            <a:r>
              <a:rPr lang="el-GR" dirty="0" smtClean="0"/>
              <a:t>οι μετοχές της εξαγοράζονται ή εξοφλούνται, άμεσα ή έμμεσα, με στοιχεία του ενεργητικού της, αυξομειώνοντας το κεφάλαιο της χωρίς να ακολουθείται η διαδικασία αύξησης ή μείωσης κεφαλαίου που προβλέπεται στον περί Εταιρειών Νόμο</a:t>
            </a:r>
            <a:endParaRPr lang="en-US" dirty="0"/>
          </a:p>
        </p:txBody>
      </p:sp>
      <p:pic>
        <p:nvPicPr>
          <p:cNvPr id="4" name="3 - Εικόνα" descr="C:\Users\aggelikh\AppData\Local\Microsoft\Windows\Temporary Internet Files\Content.Outlook\OSEB1MFM\stamp-01 (3).jpg"/>
          <p:cNvPicPr/>
          <p:nvPr/>
        </p:nvPicPr>
        <p:blipFill>
          <a:blip r:embed="rId2" cstate="print"/>
          <a:srcRect/>
          <a:stretch>
            <a:fillRect/>
          </a:stretch>
        </p:blipFill>
        <p:spPr bwMode="auto">
          <a:xfrm>
            <a:off x="5898107" y="533400"/>
            <a:ext cx="2837564" cy="877370"/>
          </a:xfrm>
          <a:prstGeom prst="rect">
            <a:avLst/>
          </a:prstGeom>
          <a:noFill/>
          <a:ln w="9525">
            <a:noFill/>
            <a:miter lim="800000"/>
            <a:headEnd/>
            <a:tailEnd/>
          </a:ln>
        </p:spPr>
      </p:pic>
    </p:spTree>
    <p:extLst>
      <p:ext uri="{BB962C8B-B14F-4D97-AF65-F5344CB8AC3E}">
        <p14:creationId xmlns:p14="http://schemas.microsoft.com/office/powerpoint/2010/main" val="280541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58370"/>
            <a:ext cx="8077200" cy="4913829"/>
          </a:xfrm>
        </p:spPr>
        <p:txBody>
          <a:bodyPr>
            <a:noAutofit/>
          </a:bodyPr>
          <a:lstStyle/>
          <a:p>
            <a:pPr algn="just"/>
            <a:r>
              <a:rPr lang="el-GR" sz="2400" dirty="0" smtClean="0"/>
              <a:t>συνιστάται </a:t>
            </a:r>
            <a:r>
              <a:rPr lang="el-GR" sz="2400" dirty="0"/>
              <a:t>με αρχικό ενεργητικό ύψους διακοσίων χιλιάδων </a:t>
            </a:r>
            <a:r>
              <a:rPr lang="el-GR" sz="2400" b="1" dirty="0"/>
              <a:t>(200.000) Ευρώ</a:t>
            </a:r>
            <a:r>
              <a:rPr lang="el-GR" sz="2400" dirty="0"/>
              <a:t>, το οποίο καταβάλλεται ολοσχερώς σε </a:t>
            </a:r>
            <a:r>
              <a:rPr lang="el-GR" sz="2400" dirty="0" smtClean="0"/>
              <a:t>μετρητά</a:t>
            </a:r>
          </a:p>
          <a:p>
            <a:pPr algn="just"/>
            <a:r>
              <a:rPr lang="el-GR" sz="2400" dirty="0"/>
              <a:t>διαιρείται σε </a:t>
            </a:r>
            <a:r>
              <a:rPr lang="el-GR" sz="2400" b="1" dirty="0"/>
              <a:t>ονομαστικά μερίδια </a:t>
            </a:r>
            <a:r>
              <a:rPr lang="el-GR" sz="2400" dirty="0"/>
              <a:t>ή κλάσματα μεριδίων, που αντιπροσωπεύουν, το καθένα, το ίδιο ποσοστό επί του συνολικού ενεργητικού </a:t>
            </a:r>
            <a:r>
              <a:rPr lang="el-GR" sz="2400" dirty="0" smtClean="0"/>
              <a:t>του</a:t>
            </a:r>
          </a:p>
          <a:p>
            <a:pPr algn="just"/>
            <a:r>
              <a:rPr lang="el-GR" sz="2400" dirty="0"/>
              <a:t>Είναι δυνατό το ίδιο Αμοιβαίο Κεφάλαιο να εκδίδει </a:t>
            </a:r>
            <a:r>
              <a:rPr lang="el-GR" sz="2400" b="1" dirty="0"/>
              <a:t>μερίδια διαφορετικών </a:t>
            </a:r>
            <a:r>
              <a:rPr lang="el-GR" sz="2400" b="1" dirty="0" smtClean="0"/>
              <a:t>κατηγοριών</a:t>
            </a:r>
          </a:p>
          <a:p>
            <a:pPr algn="just"/>
            <a:r>
              <a:rPr lang="el-GR" sz="2400" dirty="0"/>
              <a:t>Τα μερίδια Αμοιβαίου Κεφαλαίου </a:t>
            </a:r>
            <a:r>
              <a:rPr lang="el-GR" sz="2400" b="1" dirty="0"/>
              <a:t>δεν έχουν ονομαστική αξία</a:t>
            </a:r>
            <a:r>
              <a:rPr lang="el-GR" sz="2400" dirty="0" smtClean="0"/>
              <a:t>.</a:t>
            </a:r>
          </a:p>
          <a:p>
            <a:pPr algn="just"/>
            <a:r>
              <a:rPr lang="el-GR" sz="2400" dirty="0"/>
              <a:t>Τα μερίδια του Αμοιβαίου Κεφαλαίου </a:t>
            </a:r>
            <a:r>
              <a:rPr lang="el-GR" sz="2400" dirty="0" smtClean="0"/>
              <a:t>καταχωρούνται στο </a:t>
            </a:r>
            <a:r>
              <a:rPr lang="el-GR" sz="2400" b="1" dirty="0"/>
              <a:t>Μητρώο Μεριδιούχων</a:t>
            </a:r>
            <a:r>
              <a:rPr lang="el-GR" sz="2400" dirty="0"/>
              <a:t> που τηρεί η Εταιρία </a:t>
            </a:r>
            <a:r>
              <a:rPr lang="el-GR" sz="2400" dirty="0" smtClean="0"/>
              <a:t>Διαχείρισης</a:t>
            </a:r>
          </a:p>
          <a:p>
            <a:pPr algn="just"/>
            <a:r>
              <a:rPr lang="el-GR" sz="2400" dirty="0" smtClean="0"/>
              <a:t>Μπορούν να </a:t>
            </a:r>
            <a:r>
              <a:rPr lang="el-GR" sz="2400" b="1" dirty="0" smtClean="0"/>
              <a:t>μεταβιβάζονται και να ενεχυριάζονται</a:t>
            </a:r>
            <a:endParaRPr lang="en-US" sz="2400" b="1" dirty="0"/>
          </a:p>
        </p:txBody>
      </p:sp>
      <p:sp>
        <p:nvSpPr>
          <p:cNvPr id="2" name="Title 1"/>
          <p:cNvSpPr>
            <a:spLocks noGrp="1"/>
          </p:cNvSpPr>
          <p:nvPr>
            <p:ph type="title"/>
          </p:nvPr>
        </p:nvSpPr>
        <p:spPr>
          <a:xfrm>
            <a:off x="685800" y="362485"/>
            <a:ext cx="4038600" cy="914400"/>
          </a:xfrm>
        </p:spPr>
        <p:txBody>
          <a:bodyPr>
            <a:normAutofit/>
          </a:bodyPr>
          <a:lstStyle/>
          <a:p>
            <a:r>
              <a:rPr lang="el-GR" sz="2400" dirty="0" smtClean="0"/>
              <a:t> </a:t>
            </a:r>
            <a:r>
              <a:rPr lang="el-GR" sz="2800" b="1" dirty="0" smtClean="0"/>
              <a:t>Αμοιβαίο Κεφάλαιο</a:t>
            </a:r>
            <a:endParaRPr lang="en-US" sz="2800" b="1" dirty="0"/>
          </a:p>
        </p:txBody>
      </p:sp>
      <p:pic>
        <p:nvPicPr>
          <p:cNvPr id="5" name="3 - Εικόνα" descr="C:\Users\aggelikh\AppData\Local\Microsoft\Windows\Temporary Internet Files\Content.Outlook\OSEB1MFM\stamp-01 (3).jpg"/>
          <p:cNvPicPr/>
          <p:nvPr/>
        </p:nvPicPr>
        <p:blipFill>
          <a:blip r:embed="rId2" cstate="print"/>
          <a:srcRect/>
          <a:stretch>
            <a:fillRect/>
          </a:stretch>
        </p:blipFill>
        <p:spPr bwMode="auto">
          <a:xfrm>
            <a:off x="5867400" y="381000"/>
            <a:ext cx="2837564" cy="877370"/>
          </a:xfrm>
          <a:prstGeom prst="rect">
            <a:avLst/>
          </a:prstGeom>
          <a:noFill/>
          <a:ln w="9525">
            <a:noFill/>
            <a:miter lim="800000"/>
            <a:headEnd/>
            <a:tailEnd/>
          </a:ln>
        </p:spPr>
      </p:pic>
    </p:spTree>
    <p:extLst>
      <p:ext uri="{BB962C8B-B14F-4D97-AF65-F5344CB8AC3E}">
        <p14:creationId xmlns:p14="http://schemas.microsoft.com/office/powerpoint/2010/main" val="8430987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077200" cy="4724399"/>
          </a:xfrm>
        </p:spPr>
        <p:txBody>
          <a:bodyPr>
            <a:noAutofit/>
          </a:bodyPr>
          <a:lstStyle/>
          <a:p>
            <a:r>
              <a:rPr lang="el-GR" sz="2000" dirty="0"/>
              <a:t>Την </a:t>
            </a:r>
            <a:r>
              <a:rPr lang="el-GR" sz="2000" b="1" dirty="0"/>
              <a:t>ονομασία </a:t>
            </a:r>
            <a:r>
              <a:rPr lang="el-GR" sz="2000" dirty="0"/>
              <a:t>του Αμοιβαίου Κεφαλαίου και την επωνυμία της Εταιρίας Διαχείρισης και του </a:t>
            </a:r>
            <a:r>
              <a:rPr lang="el-GR" sz="2000" dirty="0" smtClean="0"/>
              <a:t>Θεματοφύλακα</a:t>
            </a:r>
          </a:p>
          <a:p>
            <a:r>
              <a:rPr lang="el-GR" sz="2000" b="1" dirty="0"/>
              <a:t>Το σκοπό </a:t>
            </a:r>
            <a:r>
              <a:rPr lang="el-GR" sz="2000" dirty="0"/>
              <a:t>του Αμοιβαίου Κεφαλαίου</a:t>
            </a:r>
            <a:r>
              <a:rPr lang="el-GR" sz="2000" dirty="0" smtClean="0"/>
              <a:t>,</a:t>
            </a:r>
            <a:r>
              <a:rPr lang="el-GR" sz="2000" dirty="0"/>
              <a:t> </a:t>
            </a:r>
            <a:r>
              <a:rPr lang="el-GR" sz="2000" b="1" dirty="0"/>
              <a:t>επενδυτικοί του στόχοι </a:t>
            </a:r>
            <a:r>
              <a:rPr lang="el-GR" sz="2000" dirty="0"/>
              <a:t>και η </a:t>
            </a:r>
            <a:r>
              <a:rPr lang="el-GR" sz="2000" b="1" dirty="0"/>
              <a:t>επενδυτική του πολιτική</a:t>
            </a:r>
            <a:r>
              <a:rPr lang="el-GR" sz="2000" dirty="0"/>
              <a:t>, καθώς και τα </a:t>
            </a:r>
            <a:r>
              <a:rPr lang="el-GR" sz="2000" b="1" dirty="0"/>
              <a:t>κριτήρια επιλογής </a:t>
            </a:r>
            <a:r>
              <a:rPr lang="el-GR" sz="2000" dirty="0"/>
              <a:t>των επενδύσεων του Αμοιβαίου Κεφαλαίου. </a:t>
            </a:r>
            <a:endParaRPr lang="el-GR" sz="2000" dirty="0" smtClean="0"/>
          </a:p>
          <a:p>
            <a:r>
              <a:rPr lang="el-GR" sz="2000" b="1" dirty="0"/>
              <a:t>Τη διάρκεια </a:t>
            </a:r>
            <a:r>
              <a:rPr lang="el-GR" sz="2000" dirty="0"/>
              <a:t>του Αμοιβαίου </a:t>
            </a:r>
            <a:r>
              <a:rPr lang="el-GR" sz="2000" dirty="0" smtClean="0"/>
              <a:t>Κεφαλαίου</a:t>
            </a:r>
          </a:p>
          <a:p>
            <a:r>
              <a:rPr lang="el-GR" sz="2000" b="1" dirty="0"/>
              <a:t>Τις αρχές και τον τρόπο αποτίμησης </a:t>
            </a:r>
            <a:r>
              <a:rPr lang="el-GR" sz="2000" dirty="0"/>
              <a:t>των στοιχείων του ενεργητικού του Αμοιβαίου </a:t>
            </a:r>
            <a:r>
              <a:rPr lang="el-GR" sz="2000" dirty="0" smtClean="0"/>
              <a:t>Κεφαλαίου</a:t>
            </a:r>
          </a:p>
          <a:p>
            <a:r>
              <a:rPr lang="el-GR" sz="2000" b="1" dirty="0"/>
              <a:t>κανόνες υπολογισμού της τιμής διάθεσης και εξαγοράς </a:t>
            </a:r>
            <a:r>
              <a:rPr lang="el-GR" sz="2000" dirty="0"/>
              <a:t>ή εξόφλησης των μεριδίων</a:t>
            </a:r>
            <a:r>
              <a:rPr lang="el-GR" sz="2000" dirty="0" smtClean="0"/>
              <a:t>.</a:t>
            </a:r>
          </a:p>
          <a:p>
            <a:r>
              <a:rPr lang="el-GR" sz="2000" dirty="0"/>
              <a:t>Τους </a:t>
            </a:r>
            <a:r>
              <a:rPr lang="el-GR" sz="2000" b="1" dirty="0"/>
              <a:t>όρους έκδοσης, διάθεσης, ακύρωσης και εξαγοράς </a:t>
            </a:r>
            <a:r>
              <a:rPr lang="el-GR" sz="2000" b="1" dirty="0" smtClean="0"/>
              <a:t>μεριδίων</a:t>
            </a:r>
            <a:r>
              <a:rPr lang="el-GR" sz="2000" dirty="0" smtClean="0"/>
              <a:t> και τους </a:t>
            </a:r>
            <a:r>
              <a:rPr lang="el-GR" sz="2000" b="1" dirty="0" smtClean="0"/>
              <a:t>όρους </a:t>
            </a:r>
            <a:r>
              <a:rPr lang="el-GR" sz="2000" b="1" dirty="0"/>
              <a:t>με τους οποίους η εξαγορά </a:t>
            </a:r>
            <a:r>
              <a:rPr lang="el-GR" sz="2000" dirty="0" smtClean="0"/>
              <a:t>των </a:t>
            </a:r>
            <a:r>
              <a:rPr lang="el-GR" sz="2000" dirty="0"/>
              <a:t>μεριδίων </a:t>
            </a:r>
            <a:r>
              <a:rPr lang="el-GR" sz="2000" b="1" dirty="0"/>
              <a:t>μπορεί να ανασταλεί </a:t>
            </a:r>
            <a:r>
              <a:rPr lang="el-GR" sz="2000" dirty="0"/>
              <a:t>σύμφωνα με το άρθρο 19 </a:t>
            </a:r>
            <a:r>
              <a:rPr lang="el-GR" sz="2000" dirty="0" smtClean="0"/>
              <a:t>του Νόμου</a:t>
            </a:r>
          </a:p>
        </p:txBody>
      </p:sp>
      <p:sp>
        <p:nvSpPr>
          <p:cNvPr id="2" name="Title 1"/>
          <p:cNvSpPr>
            <a:spLocks noGrp="1"/>
          </p:cNvSpPr>
          <p:nvPr>
            <p:ph type="title"/>
          </p:nvPr>
        </p:nvSpPr>
        <p:spPr>
          <a:xfrm>
            <a:off x="533400" y="343970"/>
            <a:ext cx="7848600" cy="914400"/>
          </a:xfrm>
        </p:spPr>
        <p:txBody>
          <a:bodyPr>
            <a:noAutofit/>
          </a:bodyPr>
          <a:lstStyle/>
          <a:p>
            <a:r>
              <a:rPr lang="el-GR" sz="2800" b="1" dirty="0" smtClean="0"/>
              <a:t>Περιεχόμενα Κανονισμού</a:t>
            </a:r>
            <a:r>
              <a:rPr lang="en-US" sz="2800" b="1" dirty="0" smtClean="0"/>
              <a:t/>
            </a:r>
            <a:br>
              <a:rPr lang="en-US" sz="2800" b="1" dirty="0" smtClean="0"/>
            </a:br>
            <a:r>
              <a:rPr lang="el-GR" sz="2800" b="1" dirty="0" smtClean="0"/>
              <a:t> Αμοιβαίου</a:t>
            </a:r>
            <a:r>
              <a:rPr lang="en-US" sz="2800" b="1" dirty="0" smtClean="0"/>
              <a:t> </a:t>
            </a:r>
            <a:r>
              <a:rPr lang="el-GR" sz="2800" b="1" dirty="0" smtClean="0"/>
              <a:t>Κεφαλαίου – Άρθρο 26 </a:t>
            </a:r>
            <a:endParaRPr lang="en-US" sz="2800" b="1" dirty="0"/>
          </a:p>
        </p:txBody>
      </p:sp>
      <p:pic>
        <p:nvPicPr>
          <p:cNvPr id="5" name="3 - Εικόνα" descr="C:\Users\aggelikh\AppData\Local\Microsoft\Windows\Temporary Internet Files\Content.Outlook\OSEB1MFM\stamp-01 (3).jpg"/>
          <p:cNvPicPr/>
          <p:nvPr/>
        </p:nvPicPr>
        <p:blipFill>
          <a:blip r:embed="rId2" cstate="print"/>
          <a:srcRect/>
          <a:stretch>
            <a:fillRect/>
          </a:stretch>
        </p:blipFill>
        <p:spPr bwMode="auto">
          <a:xfrm>
            <a:off x="6172200" y="5791200"/>
            <a:ext cx="2837564" cy="877370"/>
          </a:xfrm>
          <a:prstGeom prst="rect">
            <a:avLst/>
          </a:prstGeom>
          <a:noFill/>
          <a:ln w="9525">
            <a:noFill/>
            <a:miter lim="800000"/>
            <a:headEnd/>
            <a:tailEnd/>
          </a:ln>
        </p:spPr>
      </p:pic>
    </p:spTree>
    <p:extLst>
      <p:ext uri="{BB962C8B-B14F-4D97-AF65-F5344CB8AC3E}">
        <p14:creationId xmlns:p14="http://schemas.microsoft.com/office/powerpoint/2010/main" val="15865934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428</TotalTime>
  <Words>1498</Words>
  <Application>Microsoft Office PowerPoint</Application>
  <PresentationFormat>On-screen Show (4:3)</PresentationFormat>
  <Paragraphs>125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 Ο περί των Ανοικτού Τύπου Οργανισμών Συλλογικών Επενδύσεων Νόμος του 2012 </vt:lpstr>
      <vt:lpstr>Εισαγωγή</vt:lpstr>
      <vt:lpstr> ΟΣΕΚΑ  Ορισμός και Νομική Μορφή</vt:lpstr>
      <vt:lpstr>  Ορισμός ΟΣΕΚΑ – Άρθρο 4(1)   </vt:lpstr>
      <vt:lpstr> Δε θεωρούνται ΟΣΕΚΑ – Άρθρο 4(2)</vt:lpstr>
      <vt:lpstr> Νομικές Μορφές ΟΣΕΚΑ – Άρθρο 4(4)</vt:lpstr>
      <vt:lpstr>  </vt:lpstr>
      <vt:lpstr> Αμοιβαίο Κεφάλαιο</vt:lpstr>
      <vt:lpstr>Περιεχόμενα Κανονισμού  Αμοιβαίου Κεφαλαίου – Άρθρο 26 </vt:lpstr>
      <vt:lpstr>Περιεχόμενα Κανονισμού  Αμοιβαίου Κεφαλαίου – Άρθρο 26</vt:lpstr>
      <vt:lpstr>Εταιρία Επενδύσεων  Μεταβλητού Κεφαλαίου</vt:lpstr>
      <vt:lpstr>Περιεχόμενο Καταστατικού – Άρθρο 33</vt:lpstr>
      <vt:lpstr> Θεματοφύλακας </vt:lpstr>
      <vt:lpstr> Θεματοφύλακας – Άρθρο 10 </vt:lpstr>
      <vt:lpstr> Καθήκοντα Θεματοφύλακα </vt:lpstr>
      <vt:lpstr> Καθήκοντα Θεματοφύλακα </vt:lpstr>
      <vt:lpstr> Ευθύνη του Θεματοφύλακα – Άρθρο 12 </vt:lpstr>
      <vt:lpstr>  Ανάθεση καθηκόντων Θεματοφύλακα - Άρθρο 11  </vt:lpstr>
      <vt:lpstr>Ανεξαρτησία Εταιρίας  Διαχείρισης και Θεματοφύλακα – Άρθρο 13 </vt:lpstr>
      <vt:lpstr> Υποχρέωση παροχής πληροφοριών στην ΕΚ </vt:lpstr>
      <vt:lpstr> Έγκριση Θεματοφύλακα  από την ΕΚ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dc:title>
  <dc:creator>Vasilis Spanos</dc:creator>
  <cp:lastModifiedBy>Georgina Georgiadou</cp:lastModifiedBy>
  <cp:revision>43</cp:revision>
  <dcterms:created xsi:type="dcterms:W3CDTF">2012-06-13T06:33:37Z</dcterms:created>
  <dcterms:modified xsi:type="dcterms:W3CDTF">2012-07-06T10:22:16Z</dcterms:modified>
</cp:coreProperties>
</file>